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22"/>
  </p:notesMasterIdLst>
  <p:sldIdLst>
    <p:sldId id="307" r:id="rId2"/>
    <p:sldId id="304" r:id="rId3"/>
    <p:sldId id="278" r:id="rId4"/>
    <p:sldId id="279" r:id="rId5"/>
    <p:sldId id="281" r:id="rId6"/>
    <p:sldId id="285" r:id="rId7"/>
    <p:sldId id="286" r:id="rId8"/>
    <p:sldId id="323" r:id="rId9"/>
    <p:sldId id="288" r:id="rId10"/>
    <p:sldId id="289" r:id="rId11"/>
    <p:sldId id="316" r:id="rId12"/>
    <p:sldId id="318" r:id="rId13"/>
    <p:sldId id="311" r:id="rId14"/>
    <p:sldId id="312" r:id="rId15"/>
    <p:sldId id="294" r:id="rId16"/>
    <p:sldId id="296" r:id="rId17"/>
    <p:sldId id="297" r:id="rId18"/>
    <p:sldId id="320" r:id="rId19"/>
    <p:sldId id="314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1B3D98-9306-3DE7-466A-FE9AC97F17C7}" name="Sonali Yadav" initials="SY" userId="S::sonali@Investeursconsulting.onmicrosoft.com::01b2006b-9b7c-4273-85c9-14f7ec2264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ED3"/>
    <a:srgbClr val="407A84"/>
    <a:srgbClr val="D9D9D9"/>
    <a:srgbClr val="405996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3DA7-39EC-4955-8F64-BAB5112E10F6}" type="datetimeFigureOut">
              <a:rPr lang="en-IN" smtClean="0"/>
              <a:t>25-05-2023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F9E6C-C25D-4200-AB37-9DF35E428B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59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4CF8B29-526D-4AD0-A3BA-8F80750F989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86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331-E646-4D73-BC03-FBF60C30C7D3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5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385133B4-A6D0-46F4-8928-A4350D79258B}" type="datetime1">
              <a:rPr lang="en-US" smtClean="0"/>
              <a:t>5/25/2023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0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04A8-8421-48E6-840D-99A44A7C5DC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4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79A9-BF1E-4A21-9B71-AAD8D66F71D7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4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0569-C5AC-4622-AD69-FDAD9422DFE1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65B01-7F66-907B-E6B7-D5A8C368FBFE}"/>
              </a:ext>
            </a:extLst>
          </p:cNvPr>
          <p:cNvSpPr/>
          <p:nvPr userDrawn="1"/>
        </p:nvSpPr>
        <p:spPr>
          <a:xfrm>
            <a:off x="149536" y="133323"/>
            <a:ext cx="11892928" cy="6599985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482-86CB-4644-B93A-AD1D804567F4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42846-7292-09A0-AE54-15F7536685FA}"/>
              </a:ext>
            </a:extLst>
          </p:cNvPr>
          <p:cNvSpPr/>
          <p:nvPr userDrawn="1"/>
        </p:nvSpPr>
        <p:spPr>
          <a:xfrm>
            <a:off x="232661" y="202594"/>
            <a:ext cx="11723813" cy="6438951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44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074843-16E1-4B2B-AAB3-E597969568C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</p:sldLayoutIdLst>
  <p:hf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21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19" Type="http://schemas.openxmlformats.org/officeDocument/2006/relationships/image" Target="../media/image2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71.png"/><Relationship Id="rId18" Type="http://schemas.openxmlformats.org/officeDocument/2006/relationships/image" Target="../media/image76.svg"/><Relationship Id="rId3" Type="http://schemas.openxmlformats.org/officeDocument/2006/relationships/image" Target="../media/image22.svg"/><Relationship Id="rId21" Type="http://schemas.openxmlformats.org/officeDocument/2006/relationships/image" Target="../media/image79.png"/><Relationship Id="rId7" Type="http://schemas.openxmlformats.org/officeDocument/2006/relationships/image" Target="../media/image35.png"/><Relationship Id="rId12" Type="http://schemas.openxmlformats.org/officeDocument/2006/relationships/image" Target="../media/image70.svg"/><Relationship Id="rId17" Type="http://schemas.openxmlformats.org/officeDocument/2006/relationships/image" Target="../media/image75.png"/><Relationship Id="rId2" Type="http://schemas.openxmlformats.org/officeDocument/2006/relationships/image" Target="../media/image21.png"/><Relationship Id="rId16" Type="http://schemas.openxmlformats.org/officeDocument/2006/relationships/image" Target="../media/image74.svg"/><Relationship Id="rId20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10" Type="http://schemas.openxmlformats.org/officeDocument/2006/relationships/image" Target="../media/image68.svg"/><Relationship Id="rId19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67.png"/><Relationship Id="rId14" Type="http://schemas.openxmlformats.org/officeDocument/2006/relationships/image" Target="../media/image72.svg"/><Relationship Id="rId22" Type="http://schemas.openxmlformats.org/officeDocument/2006/relationships/image" Target="../media/image8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83.png"/><Relationship Id="rId18" Type="http://schemas.openxmlformats.org/officeDocument/2006/relationships/image" Target="../media/image66.svg"/><Relationship Id="rId3" Type="http://schemas.openxmlformats.org/officeDocument/2006/relationships/image" Target="../media/image22.svg"/><Relationship Id="rId21" Type="http://schemas.openxmlformats.org/officeDocument/2006/relationships/image" Target="../media/image87.png"/><Relationship Id="rId7" Type="http://schemas.openxmlformats.org/officeDocument/2006/relationships/image" Target="../media/image81.png"/><Relationship Id="rId12" Type="http://schemas.openxmlformats.org/officeDocument/2006/relationships/image" Target="../media/image70.svg"/><Relationship Id="rId17" Type="http://schemas.openxmlformats.org/officeDocument/2006/relationships/image" Target="../media/image65.png"/><Relationship Id="rId2" Type="http://schemas.openxmlformats.org/officeDocument/2006/relationships/image" Target="../media/image21.png"/><Relationship Id="rId16" Type="http://schemas.openxmlformats.org/officeDocument/2006/relationships/image" Target="../media/image68.svg"/><Relationship Id="rId20" Type="http://schemas.openxmlformats.org/officeDocument/2006/relationships/image" Target="../media/image8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11" Type="http://schemas.openxmlformats.org/officeDocument/2006/relationships/image" Target="../media/image69.png"/><Relationship Id="rId5" Type="http://schemas.openxmlformats.org/officeDocument/2006/relationships/image" Target="../media/image79.png"/><Relationship Id="rId15" Type="http://schemas.openxmlformats.org/officeDocument/2006/relationships/image" Target="../media/image67.png"/><Relationship Id="rId10" Type="http://schemas.openxmlformats.org/officeDocument/2006/relationships/image" Target="../media/image76.svg"/><Relationship Id="rId19" Type="http://schemas.openxmlformats.org/officeDocument/2006/relationships/image" Target="../media/image85.png"/><Relationship Id="rId4" Type="http://schemas.openxmlformats.org/officeDocument/2006/relationships/image" Target="../media/image2.png"/><Relationship Id="rId9" Type="http://schemas.openxmlformats.org/officeDocument/2006/relationships/image" Target="../media/image75.png"/><Relationship Id="rId14" Type="http://schemas.openxmlformats.org/officeDocument/2006/relationships/image" Target="../media/image84.svg"/><Relationship Id="rId22" Type="http://schemas.openxmlformats.org/officeDocument/2006/relationships/image" Target="../media/image8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jpeg"/><Relationship Id="rId34" Type="http://schemas.openxmlformats.org/officeDocument/2006/relationships/image" Target="../media/image119.png"/><Relationship Id="rId42" Type="http://schemas.openxmlformats.org/officeDocument/2006/relationships/image" Target="../media/image127.jpeg"/><Relationship Id="rId47" Type="http://schemas.openxmlformats.org/officeDocument/2006/relationships/image" Target="../media/image132.png"/><Relationship Id="rId50" Type="http://schemas.openxmlformats.org/officeDocument/2006/relationships/image" Target="../media/image135.jpg"/><Relationship Id="rId55" Type="http://schemas.openxmlformats.org/officeDocument/2006/relationships/image" Target="../media/image140.jpeg"/><Relationship Id="rId63" Type="http://schemas.openxmlformats.org/officeDocument/2006/relationships/image" Target="../media/image147.jpeg"/><Relationship Id="rId7" Type="http://schemas.openxmlformats.org/officeDocument/2006/relationships/image" Target="../media/image92.jpg"/><Relationship Id="rId2" Type="http://schemas.openxmlformats.org/officeDocument/2006/relationships/image" Target="../media/image21.png"/><Relationship Id="rId16" Type="http://schemas.openxmlformats.org/officeDocument/2006/relationships/image" Target="../media/image101.png"/><Relationship Id="rId29" Type="http://schemas.openxmlformats.org/officeDocument/2006/relationships/image" Target="../media/image114.jpe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jpeg"/><Relationship Id="rId40" Type="http://schemas.openxmlformats.org/officeDocument/2006/relationships/image" Target="../media/image125.gif"/><Relationship Id="rId45" Type="http://schemas.openxmlformats.org/officeDocument/2006/relationships/image" Target="../media/image130.jpeg"/><Relationship Id="rId53" Type="http://schemas.openxmlformats.org/officeDocument/2006/relationships/image" Target="../media/image138.png"/><Relationship Id="rId58" Type="http://schemas.openxmlformats.org/officeDocument/2006/relationships/image" Target="../media/image143.png"/><Relationship Id="rId66" Type="http://schemas.openxmlformats.org/officeDocument/2006/relationships/image" Target="../media/image150.jpeg"/><Relationship Id="rId5" Type="http://schemas.openxmlformats.org/officeDocument/2006/relationships/image" Target="../media/image90.png"/><Relationship Id="rId61" Type="http://schemas.openxmlformats.org/officeDocument/2006/relationships/image" Target="../media/image2.png"/><Relationship Id="rId19" Type="http://schemas.openxmlformats.org/officeDocument/2006/relationships/image" Target="../media/image10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0.jpeg"/><Relationship Id="rId43" Type="http://schemas.openxmlformats.org/officeDocument/2006/relationships/image" Target="../media/image128.png"/><Relationship Id="rId48" Type="http://schemas.openxmlformats.org/officeDocument/2006/relationships/image" Target="../media/image133.jpeg"/><Relationship Id="rId56" Type="http://schemas.openxmlformats.org/officeDocument/2006/relationships/image" Target="../media/image141.png"/><Relationship Id="rId64" Type="http://schemas.openxmlformats.org/officeDocument/2006/relationships/image" Target="../media/image148.jpeg"/><Relationship Id="rId8" Type="http://schemas.openxmlformats.org/officeDocument/2006/relationships/image" Target="../media/image93.png"/><Relationship Id="rId51" Type="http://schemas.openxmlformats.org/officeDocument/2006/relationships/image" Target="../media/image136.png"/><Relationship Id="rId3" Type="http://schemas.openxmlformats.org/officeDocument/2006/relationships/image" Target="../media/image22.sv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33" Type="http://schemas.openxmlformats.org/officeDocument/2006/relationships/image" Target="../media/image118.pn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png"/><Relationship Id="rId67" Type="http://schemas.openxmlformats.org/officeDocument/2006/relationships/image" Target="../media/image151.png"/><Relationship Id="rId20" Type="http://schemas.openxmlformats.org/officeDocument/2006/relationships/image" Target="../media/image105.jpeg"/><Relationship Id="rId41" Type="http://schemas.openxmlformats.org/officeDocument/2006/relationships/image" Target="../media/image126.png"/><Relationship Id="rId54" Type="http://schemas.openxmlformats.org/officeDocument/2006/relationships/image" Target="../media/image139.png"/><Relationship Id="rId6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5" Type="http://schemas.openxmlformats.org/officeDocument/2006/relationships/image" Target="../media/image100.jpg"/><Relationship Id="rId23" Type="http://schemas.openxmlformats.org/officeDocument/2006/relationships/image" Target="../media/image108.png"/><Relationship Id="rId28" Type="http://schemas.openxmlformats.org/officeDocument/2006/relationships/image" Target="../media/image113.jpeg"/><Relationship Id="rId36" Type="http://schemas.openxmlformats.org/officeDocument/2006/relationships/image" Target="../media/image121.png"/><Relationship Id="rId49" Type="http://schemas.openxmlformats.org/officeDocument/2006/relationships/image" Target="../media/image134.png"/><Relationship Id="rId57" Type="http://schemas.openxmlformats.org/officeDocument/2006/relationships/image" Target="../media/image142.jpeg"/><Relationship Id="rId10" Type="http://schemas.openxmlformats.org/officeDocument/2006/relationships/image" Target="../media/image95.jpg"/><Relationship Id="rId31" Type="http://schemas.openxmlformats.org/officeDocument/2006/relationships/image" Target="../media/image116.jpeg"/><Relationship Id="rId44" Type="http://schemas.openxmlformats.org/officeDocument/2006/relationships/image" Target="../media/image129.jpe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49.gif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3" Type="http://schemas.openxmlformats.org/officeDocument/2006/relationships/image" Target="../media/image98.jpeg"/><Relationship Id="rId18" Type="http://schemas.openxmlformats.org/officeDocument/2006/relationships/image" Target="../media/image103.png"/><Relationship Id="rId39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svg"/><Relationship Id="rId18" Type="http://schemas.openxmlformats.org/officeDocument/2006/relationships/image" Target="../media/image168.png"/><Relationship Id="rId3" Type="http://schemas.openxmlformats.org/officeDocument/2006/relationships/image" Target="../media/image153.svg"/><Relationship Id="rId21" Type="http://schemas.openxmlformats.org/officeDocument/2006/relationships/image" Target="../media/image171.svg"/><Relationship Id="rId7" Type="http://schemas.openxmlformats.org/officeDocument/2006/relationships/image" Target="../media/image157.svg"/><Relationship Id="rId12" Type="http://schemas.openxmlformats.org/officeDocument/2006/relationships/image" Target="../media/image162.png"/><Relationship Id="rId17" Type="http://schemas.openxmlformats.org/officeDocument/2006/relationships/image" Target="../media/image167.sv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svg"/><Relationship Id="rId24" Type="http://schemas.openxmlformats.org/officeDocument/2006/relationships/image" Target="../media/image2.png"/><Relationship Id="rId5" Type="http://schemas.openxmlformats.org/officeDocument/2006/relationships/image" Target="../media/image155.svg"/><Relationship Id="rId15" Type="http://schemas.openxmlformats.org/officeDocument/2006/relationships/image" Target="../media/image165.svg"/><Relationship Id="rId23" Type="http://schemas.openxmlformats.org/officeDocument/2006/relationships/image" Target="../media/image22.svg"/><Relationship Id="rId10" Type="http://schemas.openxmlformats.org/officeDocument/2006/relationships/image" Target="../media/image160.png"/><Relationship Id="rId19" Type="http://schemas.openxmlformats.org/officeDocument/2006/relationships/image" Target="../media/image169.svg"/><Relationship Id="rId4" Type="http://schemas.openxmlformats.org/officeDocument/2006/relationships/image" Target="../media/image154.png"/><Relationship Id="rId9" Type="http://schemas.openxmlformats.org/officeDocument/2006/relationships/image" Target="../media/image159.svg"/><Relationship Id="rId14" Type="http://schemas.openxmlformats.org/officeDocument/2006/relationships/image" Target="../media/image164.png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22.sv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jpe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sv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2.svg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2.svg"/><Relationship Id="rId7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6FDA63-AF9E-AFB4-0A81-2C6237703384}"/>
              </a:ext>
            </a:extLst>
          </p:cNvPr>
          <p:cNvGrpSpPr/>
          <p:nvPr/>
        </p:nvGrpSpPr>
        <p:grpSpPr>
          <a:xfrm>
            <a:off x="1449790" y="1074353"/>
            <a:ext cx="9402120" cy="5527579"/>
            <a:chOff x="2790136" y="2503821"/>
            <a:chExt cx="1805934" cy="119678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C1BB18-FD05-6F2E-A3C7-4F29D93288BC}"/>
                </a:ext>
              </a:extLst>
            </p:cNvPr>
            <p:cNvSpPr/>
            <p:nvPr/>
          </p:nvSpPr>
          <p:spPr>
            <a:xfrm>
              <a:off x="4091916" y="2680652"/>
              <a:ext cx="164858" cy="220097"/>
            </a:xfrm>
            <a:custGeom>
              <a:avLst/>
              <a:gdLst>
                <a:gd name="connsiteX0" fmla="*/ 116633 w 164858"/>
                <a:gd name="connsiteY0" fmla="*/ 180593 h 220097"/>
                <a:gd name="connsiteX1" fmla="*/ 116633 w 164858"/>
                <a:gd name="connsiteY1" fmla="*/ 0 h 220097"/>
                <a:gd name="connsiteX2" fmla="*/ 0 w 164858"/>
                <a:gd name="connsiteY2" fmla="*/ 0 h 220097"/>
                <a:gd name="connsiteX3" fmla="*/ 0 w 164858"/>
                <a:gd name="connsiteY3" fmla="*/ 220097 h 220097"/>
                <a:gd name="connsiteX4" fmla="*/ 153378 w 164858"/>
                <a:gd name="connsiteY4" fmla="*/ 220097 h 220097"/>
                <a:gd name="connsiteX5" fmla="*/ 164858 w 164858"/>
                <a:gd name="connsiteY5" fmla="*/ 207410 h 220097"/>
                <a:gd name="connsiteX6" fmla="*/ 164858 w 164858"/>
                <a:gd name="connsiteY6" fmla="*/ 180593 h 22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858" h="220097">
                  <a:moveTo>
                    <a:pt x="116633" y="180593"/>
                  </a:moveTo>
                  <a:lnTo>
                    <a:pt x="116633" y="0"/>
                  </a:lnTo>
                  <a:lnTo>
                    <a:pt x="0" y="0"/>
                  </a:lnTo>
                  <a:lnTo>
                    <a:pt x="0" y="220097"/>
                  </a:lnTo>
                  <a:lnTo>
                    <a:pt x="153378" y="220097"/>
                  </a:lnTo>
                  <a:lnTo>
                    <a:pt x="164858" y="207410"/>
                  </a:lnTo>
                  <a:lnTo>
                    <a:pt x="164858" y="1805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grpSp>
          <p:nvGrpSpPr>
            <p:cNvPr id="14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24B71B65-A872-3CDE-E128-6EA604F9D958}"/>
                </a:ext>
              </a:extLst>
            </p:cNvPr>
            <p:cNvGrpSpPr/>
            <p:nvPr/>
          </p:nvGrpSpPr>
          <p:grpSpPr>
            <a:xfrm>
              <a:off x="3971521" y="2571544"/>
              <a:ext cx="142969" cy="1128703"/>
              <a:chOff x="3971521" y="2571544"/>
              <a:chExt cx="142969" cy="1128703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E3E947C-BE06-F889-D6E1-8981574F7DAD}"/>
                  </a:ext>
                </a:extLst>
              </p:cNvPr>
              <p:cNvSpPr/>
              <p:nvPr/>
            </p:nvSpPr>
            <p:spPr>
              <a:xfrm>
                <a:off x="3971521" y="2571544"/>
                <a:ext cx="142969" cy="1128703"/>
              </a:xfrm>
              <a:custGeom>
                <a:avLst/>
                <a:gdLst>
                  <a:gd name="connsiteX0" fmla="*/ 0 w 142969"/>
                  <a:gd name="connsiteY0" fmla="*/ 0 h 1128703"/>
                  <a:gd name="connsiteX1" fmla="*/ 142969 w 142969"/>
                  <a:gd name="connsiteY1" fmla="*/ 0 h 1128703"/>
                  <a:gd name="connsiteX2" fmla="*/ 142969 w 142969"/>
                  <a:gd name="connsiteY2" fmla="*/ 1128703 h 1128703"/>
                  <a:gd name="connsiteX3" fmla="*/ 0 w 142969"/>
                  <a:gd name="connsiteY3" fmla="*/ 1128703 h 112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69" h="1128703">
                    <a:moveTo>
                      <a:pt x="0" y="0"/>
                    </a:moveTo>
                    <a:lnTo>
                      <a:pt x="142969" y="0"/>
                    </a:lnTo>
                    <a:lnTo>
                      <a:pt x="142969" y="1128703"/>
                    </a:lnTo>
                    <a:lnTo>
                      <a:pt x="0" y="1128703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5421DA7-EA1D-204E-13F6-D222ABA468FB}"/>
                  </a:ext>
                </a:extLst>
              </p:cNvPr>
              <p:cNvSpPr/>
              <p:nvPr/>
            </p:nvSpPr>
            <p:spPr>
              <a:xfrm>
                <a:off x="4090035" y="2594118"/>
                <a:ext cx="3762" cy="428907"/>
              </a:xfrm>
              <a:custGeom>
                <a:avLst/>
                <a:gdLst>
                  <a:gd name="connsiteX0" fmla="*/ 0 w 3762"/>
                  <a:gd name="connsiteY0" fmla="*/ 0 h 428907"/>
                  <a:gd name="connsiteX1" fmla="*/ 3762 w 3762"/>
                  <a:gd name="connsiteY1" fmla="*/ 0 h 428907"/>
                  <a:gd name="connsiteX2" fmla="*/ 3762 w 3762"/>
                  <a:gd name="connsiteY2" fmla="*/ 428907 h 428907"/>
                  <a:gd name="connsiteX3" fmla="*/ 0 w 3762"/>
                  <a:gd name="connsiteY3" fmla="*/ 428907 h 4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2" h="428907">
                    <a:moveTo>
                      <a:pt x="0" y="0"/>
                    </a:moveTo>
                    <a:lnTo>
                      <a:pt x="3762" y="0"/>
                    </a:lnTo>
                    <a:lnTo>
                      <a:pt x="3762" y="428907"/>
                    </a:lnTo>
                    <a:lnTo>
                      <a:pt x="0" y="428907"/>
                    </a:lnTo>
                    <a:close/>
                  </a:path>
                </a:pathLst>
              </a:custGeom>
              <a:solidFill>
                <a:srgbClr val="505050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E181C44-9461-2B8D-E87C-49D01AB5F075}"/>
                  </a:ext>
                </a:extLst>
              </p:cNvPr>
              <p:cNvSpPr/>
              <p:nvPr/>
            </p:nvSpPr>
            <p:spPr>
              <a:xfrm>
                <a:off x="4074986" y="2594118"/>
                <a:ext cx="3762" cy="428907"/>
              </a:xfrm>
              <a:custGeom>
                <a:avLst/>
                <a:gdLst>
                  <a:gd name="connsiteX0" fmla="*/ 0 w 3762"/>
                  <a:gd name="connsiteY0" fmla="*/ 0 h 428907"/>
                  <a:gd name="connsiteX1" fmla="*/ 3762 w 3762"/>
                  <a:gd name="connsiteY1" fmla="*/ 0 h 428907"/>
                  <a:gd name="connsiteX2" fmla="*/ 3762 w 3762"/>
                  <a:gd name="connsiteY2" fmla="*/ 428907 h 428907"/>
                  <a:gd name="connsiteX3" fmla="*/ 0 w 3762"/>
                  <a:gd name="connsiteY3" fmla="*/ 428907 h 4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2" h="428907">
                    <a:moveTo>
                      <a:pt x="0" y="0"/>
                    </a:moveTo>
                    <a:lnTo>
                      <a:pt x="3762" y="0"/>
                    </a:lnTo>
                    <a:lnTo>
                      <a:pt x="3762" y="428907"/>
                    </a:lnTo>
                    <a:lnTo>
                      <a:pt x="0" y="428907"/>
                    </a:lnTo>
                    <a:close/>
                  </a:path>
                </a:pathLst>
              </a:custGeom>
              <a:solidFill>
                <a:srgbClr val="505050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20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1C7EB019-7E61-C07C-3AB9-FCC8A292CBE5}"/>
                  </a:ext>
                </a:extLst>
              </p:cNvPr>
              <p:cNvGrpSpPr/>
              <p:nvPr/>
            </p:nvGrpSpPr>
            <p:grpSpPr>
              <a:xfrm>
                <a:off x="3971521" y="2581890"/>
                <a:ext cx="142969" cy="80890"/>
                <a:chOff x="3971521" y="2581890"/>
                <a:chExt cx="142969" cy="80890"/>
              </a:xfrm>
              <a:solidFill>
                <a:srgbClr val="D2D2D2"/>
              </a:solidFill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880FE771-9AB6-6ECA-F6B7-6348B6D11CEB}"/>
                    </a:ext>
                  </a:extLst>
                </p:cNvPr>
                <p:cNvSpPr/>
                <p:nvPr/>
              </p:nvSpPr>
              <p:spPr>
                <a:xfrm>
                  <a:off x="3971521" y="2593177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9207BC0-D836-1616-B856-76BAE5E24536}"/>
                    </a:ext>
                  </a:extLst>
                </p:cNvPr>
                <p:cNvSpPr/>
                <p:nvPr/>
              </p:nvSpPr>
              <p:spPr>
                <a:xfrm>
                  <a:off x="3971521" y="2615751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BC833F8-490D-7035-75E6-B370B4913097}"/>
                    </a:ext>
                  </a:extLst>
                </p:cNvPr>
                <p:cNvSpPr/>
                <p:nvPr/>
              </p:nvSpPr>
              <p:spPr>
                <a:xfrm>
                  <a:off x="3971521" y="2638325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88AA6C5-31B7-C2FA-EC7D-0066A85C2419}"/>
                    </a:ext>
                  </a:extLst>
                </p:cNvPr>
                <p:cNvSpPr/>
                <p:nvPr/>
              </p:nvSpPr>
              <p:spPr>
                <a:xfrm>
                  <a:off x="3971521" y="2660899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89C7E67A-9CB3-D511-79CF-50E70243D3D4}"/>
                    </a:ext>
                  </a:extLst>
                </p:cNvPr>
                <p:cNvSpPr/>
                <p:nvPr/>
              </p:nvSpPr>
              <p:spPr>
                <a:xfrm>
                  <a:off x="3971521" y="2581890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98F88136-1AB5-3809-4A26-2908D988CFB1}"/>
                    </a:ext>
                  </a:extLst>
                </p:cNvPr>
                <p:cNvSpPr/>
                <p:nvPr/>
              </p:nvSpPr>
              <p:spPr>
                <a:xfrm>
                  <a:off x="3971521" y="2604464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F464B241-F722-2B4D-CFD2-0F1EE6F5F295}"/>
                    </a:ext>
                  </a:extLst>
                </p:cNvPr>
                <p:cNvSpPr/>
                <p:nvPr/>
              </p:nvSpPr>
              <p:spPr>
                <a:xfrm>
                  <a:off x="3971521" y="2627038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3BA645D-78F7-9BAC-17D9-C12F58115BC3}"/>
                    </a:ext>
                  </a:extLst>
                </p:cNvPr>
                <p:cNvSpPr/>
                <p:nvPr/>
              </p:nvSpPr>
              <p:spPr>
                <a:xfrm>
                  <a:off x="3971521" y="2649612"/>
                  <a:ext cx="142969" cy="1881"/>
                </a:xfrm>
                <a:custGeom>
                  <a:avLst/>
                  <a:gdLst>
                    <a:gd name="connsiteX0" fmla="*/ 0 w 142969"/>
                    <a:gd name="connsiteY0" fmla="*/ 0 h 1881"/>
                    <a:gd name="connsiteX1" fmla="*/ 142969 w 142969"/>
                    <a:gd name="connsiteY1" fmla="*/ 0 h 1881"/>
                    <a:gd name="connsiteX2" fmla="*/ 142969 w 142969"/>
                    <a:gd name="connsiteY2" fmla="*/ 1881 h 1881"/>
                    <a:gd name="connsiteX3" fmla="*/ 0 w 142969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969" h="1881">
                      <a:moveTo>
                        <a:pt x="0" y="0"/>
                      </a:moveTo>
                      <a:lnTo>
                        <a:pt x="142969" y="0"/>
                      </a:lnTo>
                      <a:lnTo>
                        <a:pt x="142969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5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68D0B050-5D00-E1F1-9A20-E15B92560777}"/>
                </a:ext>
              </a:extLst>
            </p:cNvPr>
            <p:cNvGrpSpPr/>
            <p:nvPr/>
          </p:nvGrpSpPr>
          <p:grpSpPr>
            <a:xfrm>
              <a:off x="3798454" y="2684414"/>
              <a:ext cx="233265" cy="758467"/>
              <a:chOff x="3798454" y="2684414"/>
              <a:chExt cx="233265" cy="758467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0D75CB9-8BDC-84F1-407B-1B0105CDCE73}"/>
                  </a:ext>
                </a:extLst>
              </p:cNvPr>
              <p:cNvSpPr/>
              <p:nvPr/>
            </p:nvSpPr>
            <p:spPr>
              <a:xfrm>
                <a:off x="3798454" y="2684414"/>
                <a:ext cx="233190" cy="758467"/>
              </a:xfrm>
              <a:custGeom>
                <a:avLst/>
                <a:gdLst>
                  <a:gd name="connsiteX0" fmla="*/ 233190 w 233190"/>
                  <a:gd name="connsiteY0" fmla="*/ 110989 h 758467"/>
                  <a:gd name="connsiteX1" fmla="*/ 233190 w 233190"/>
                  <a:gd name="connsiteY1" fmla="*/ 0 h 758467"/>
                  <a:gd name="connsiteX2" fmla="*/ 0 w 233190"/>
                  <a:gd name="connsiteY2" fmla="*/ 0 h 758467"/>
                  <a:gd name="connsiteX3" fmla="*/ 0 w 233190"/>
                  <a:gd name="connsiteY3" fmla="*/ 758468 h 758467"/>
                  <a:gd name="connsiteX4" fmla="*/ 206929 w 233190"/>
                  <a:gd name="connsiteY4" fmla="*/ 758468 h 758467"/>
                  <a:gd name="connsiteX5" fmla="*/ 206929 w 233190"/>
                  <a:gd name="connsiteY5" fmla="*/ 110989 h 75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190" h="758467">
                    <a:moveTo>
                      <a:pt x="233190" y="110989"/>
                    </a:moveTo>
                    <a:lnTo>
                      <a:pt x="233190" y="0"/>
                    </a:lnTo>
                    <a:lnTo>
                      <a:pt x="0" y="0"/>
                    </a:lnTo>
                    <a:lnTo>
                      <a:pt x="0" y="758468"/>
                    </a:lnTo>
                    <a:lnTo>
                      <a:pt x="206929" y="758468"/>
                    </a:lnTo>
                    <a:lnTo>
                      <a:pt x="206929" y="11098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0E74121-B2F3-1482-D6ED-66AAEAC09E77}"/>
                  </a:ext>
                </a:extLst>
              </p:cNvPr>
              <p:cNvSpPr/>
              <p:nvPr/>
            </p:nvSpPr>
            <p:spPr>
              <a:xfrm>
                <a:off x="3798454" y="2684414"/>
                <a:ext cx="233265" cy="564351"/>
              </a:xfrm>
              <a:custGeom>
                <a:avLst/>
                <a:gdLst>
                  <a:gd name="connsiteX0" fmla="*/ 233265 w 233265"/>
                  <a:gd name="connsiteY0" fmla="*/ 58316 h 564351"/>
                  <a:gd name="connsiteX1" fmla="*/ 233265 w 233265"/>
                  <a:gd name="connsiteY1" fmla="*/ 54554 h 564351"/>
                  <a:gd name="connsiteX2" fmla="*/ 174949 w 233265"/>
                  <a:gd name="connsiteY2" fmla="*/ 54554 h 564351"/>
                  <a:gd name="connsiteX3" fmla="*/ 174949 w 233265"/>
                  <a:gd name="connsiteY3" fmla="*/ 0 h 564351"/>
                  <a:gd name="connsiteX4" fmla="*/ 171187 w 233265"/>
                  <a:gd name="connsiteY4" fmla="*/ 0 h 564351"/>
                  <a:gd name="connsiteX5" fmla="*/ 171187 w 233265"/>
                  <a:gd name="connsiteY5" fmla="*/ 54554 h 564351"/>
                  <a:gd name="connsiteX6" fmla="*/ 121394 w 233265"/>
                  <a:gd name="connsiteY6" fmla="*/ 54554 h 564351"/>
                  <a:gd name="connsiteX7" fmla="*/ 121394 w 233265"/>
                  <a:gd name="connsiteY7" fmla="*/ 0 h 564351"/>
                  <a:gd name="connsiteX8" fmla="*/ 117632 w 233265"/>
                  <a:gd name="connsiteY8" fmla="*/ 0 h 564351"/>
                  <a:gd name="connsiteX9" fmla="*/ 117632 w 233265"/>
                  <a:gd name="connsiteY9" fmla="*/ 54554 h 564351"/>
                  <a:gd name="connsiteX10" fmla="*/ 65841 w 233265"/>
                  <a:gd name="connsiteY10" fmla="*/ 54554 h 564351"/>
                  <a:gd name="connsiteX11" fmla="*/ 65841 w 233265"/>
                  <a:gd name="connsiteY11" fmla="*/ 0 h 564351"/>
                  <a:gd name="connsiteX12" fmla="*/ 62079 w 233265"/>
                  <a:gd name="connsiteY12" fmla="*/ 0 h 564351"/>
                  <a:gd name="connsiteX13" fmla="*/ 62079 w 233265"/>
                  <a:gd name="connsiteY13" fmla="*/ 54554 h 564351"/>
                  <a:gd name="connsiteX14" fmla="*/ 0 w 233265"/>
                  <a:gd name="connsiteY14" fmla="*/ 54554 h 564351"/>
                  <a:gd name="connsiteX15" fmla="*/ 0 w 233265"/>
                  <a:gd name="connsiteY15" fmla="*/ 58316 h 564351"/>
                  <a:gd name="connsiteX16" fmla="*/ 62079 w 233265"/>
                  <a:gd name="connsiteY16" fmla="*/ 58316 h 564351"/>
                  <a:gd name="connsiteX17" fmla="*/ 62079 w 233265"/>
                  <a:gd name="connsiteY17" fmla="*/ 110989 h 564351"/>
                  <a:gd name="connsiteX18" fmla="*/ 0 w 233265"/>
                  <a:gd name="connsiteY18" fmla="*/ 110989 h 564351"/>
                  <a:gd name="connsiteX19" fmla="*/ 0 w 233265"/>
                  <a:gd name="connsiteY19" fmla="*/ 114751 h 564351"/>
                  <a:gd name="connsiteX20" fmla="*/ 62079 w 233265"/>
                  <a:gd name="connsiteY20" fmla="*/ 114751 h 564351"/>
                  <a:gd name="connsiteX21" fmla="*/ 62079 w 233265"/>
                  <a:gd name="connsiteY21" fmla="*/ 167424 h 564351"/>
                  <a:gd name="connsiteX22" fmla="*/ 0 w 233265"/>
                  <a:gd name="connsiteY22" fmla="*/ 167424 h 564351"/>
                  <a:gd name="connsiteX23" fmla="*/ 0 w 233265"/>
                  <a:gd name="connsiteY23" fmla="*/ 171187 h 564351"/>
                  <a:gd name="connsiteX24" fmla="*/ 62079 w 233265"/>
                  <a:gd name="connsiteY24" fmla="*/ 171187 h 564351"/>
                  <a:gd name="connsiteX25" fmla="*/ 62079 w 233265"/>
                  <a:gd name="connsiteY25" fmla="*/ 223859 h 564351"/>
                  <a:gd name="connsiteX26" fmla="*/ 0 w 233265"/>
                  <a:gd name="connsiteY26" fmla="*/ 223859 h 564351"/>
                  <a:gd name="connsiteX27" fmla="*/ 0 w 233265"/>
                  <a:gd name="connsiteY27" fmla="*/ 227622 h 564351"/>
                  <a:gd name="connsiteX28" fmla="*/ 62079 w 233265"/>
                  <a:gd name="connsiteY28" fmla="*/ 227622 h 564351"/>
                  <a:gd name="connsiteX29" fmla="*/ 62079 w 233265"/>
                  <a:gd name="connsiteY29" fmla="*/ 280295 h 564351"/>
                  <a:gd name="connsiteX30" fmla="*/ 0 w 233265"/>
                  <a:gd name="connsiteY30" fmla="*/ 280295 h 564351"/>
                  <a:gd name="connsiteX31" fmla="*/ 0 w 233265"/>
                  <a:gd name="connsiteY31" fmla="*/ 284057 h 564351"/>
                  <a:gd name="connsiteX32" fmla="*/ 62079 w 233265"/>
                  <a:gd name="connsiteY32" fmla="*/ 284057 h 564351"/>
                  <a:gd name="connsiteX33" fmla="*/ 62079 w 233265"/>
                  <a:gd name="connsiteY33" fmla="*/ 336730 h 564351"/>
                  <a:gd name="connsiteX34" fmla="*/ 0 w 233265"/>
                  <a:gd name="connsiteY34" fmla="*/ 336730 h 564351"/>
                  <a:gd name="connsiteX35" fmla="*/ 0 w 233265"/>
                  <a:gd name="connsiteY35" fmla="*/ 340492 h 564351"/>
                  <a:gd name="connsiteX36" fmla="*/ 62079 w 233265"/>
                  <a:gd name="connsiteY36" fmla="*/ 340492 h 564351"/>
                  <a:gd name="connsiteX37" fmla="*/ 62079 w 233265"/>
                  <a:gd name="connsiteY37" fmla="*/ 393165 h 564351"/>
                  <a:gd name="connsiteX38" fmla="*/ 0 w 233265"/>
                  <a:gd name="connsiteY38" fmla="*/ 393165 h 564351"/>
                  <a:gd name="connsiteX39" fmla="*/ 0 w 233265"/>
                  <a:gd name="connsiteY39" fmla="*/ 396927 h 564351"/>
                  <a:gd name="connsiteX40" fmla="*/ 62079 w 233265"/>
                  <a:gd name="connsiteY40" fmla="*/ 396927 h 564351"/>
                  <a:gd name="connsiteX41" fmla="*/ 62079 w 233265"/>
                  <a:gd name="connsiteY41" fmla="*/ 449600 h 564351"/>
                  <a:gd name="connsiteX42" fmla="*/ 0 w 233265"/>
                  <a:gd name="connsiteY42" fmla="*/ 449600 h 564351"/>
                  <a:gd name="connsiteX43" fmla="*/ 0 w 233265"/>
                  <a:gd name="connsiteY43" fmla="*/ 453362 h 564351"/>
                  <a:gd name="connsiteX44" fmla="*/ 62079 w 233265"/>
                  <a:gd name="connsiteY44" fmla="*/ 453362 h 564351"/>
                  <a:gd name="connsiteX45" fmla="*/ 62079 w 233265"/>
                  <a:gd name="connsiteY45" fmla="*/ 506035 h 564351"/>
                  <a:gd name="connsiteX46" fmla="*/ 0 w 233265"/>
                  <a:gd name="connsiteY46" fmla="*/ 506035 h 564351"/>
                  <a:gd name="connsiteX47" fmla="*/ 0 w 233265"/>
                  <a:gd name="connsiteY47" fmla="*/ 509798 h 564351"/>
                  <a:gd name="connsiteX48" fmla="*/ 62079 w 233265"/>
                  <a:gd name="connsiteY48" fmla="*/ 509798 h 564351"/>
                  <a:gd name="connsiteX49" fmla="*/ 62079 w 233265"/>
                  <a:gd name="connsiteY49" fmla="*/ 564352 h 564351"/>
                  <a:gd name="connsiteX50" fmla="*/ 65841 w 233265"/>
                  <a:gd name="connsiteY50" fmla="*/ 564352 h 564351"/>
                  <a:gd name="connsiteX51" fmla="*/ 65841 w 233265"/>
                  <a:gd name="connsiteY51" fmla="*/ 509798 h 564351"/>
                  <a:gd name="connsiteX52" fmla="*/ 117632 w 233265"/>
                  <a:gd name="connsiteY52" fmla="*/ 509798 h 564351"/>
                  <a:gd name="connsiteX53" fmla="*/ 117632 w 233265"/>
                  <a:gd name="connsiteY53" fmla="*/ 564352 h 564351"/>
                  <a:gd name="connsiteX54" fmla="*/ 121394 w 233265"/>
                  <a:gd name="connsiteY54" fmla="*/ 564352 h 564351"/>
                  <a:gd name="connsiteX55" fmla="*/ 121394 w 233265"/>
                  <a:gd name="connsiteY55" fmla="*/ 509798 h 564351"/>
                  <a:gd name="connsiteX56" fmla="*/ 171187 w 233265"/>
                  <a:gd name="connsiteY56" fmla="*/ 509798 h 564351"/>
                  <a:gd name="connsiteX57" fmla="*/ 171187 w 233265"/>
                  <a:gd name="connsiteY57" fmla="*/ 564352 h 564351"/>
                  <a:gd name="connsiteX58" fmla="*/ 174949 w 233265"/>
                  <a:gd name="connsiteY58" fmla="*/ 564352 h 564351"/>
                  <a:gd name="connsiteX59" fmla="*/ 174949 w 233265"/>
                  <a:gd name="connsiteY59" fmla="*/ 509798 h 564351"/>
                  <a:gd name="connsiteX60" fmla="*/ 206929 w 233265"/>
                  <a:gd name="connsiteY60" fmla="*/ 509798 h 564351"/>
                  <a:gd name="connsiteX61" fmla="*/ 206929 w 233265"/>
                  <a:gd name="connsiteY61" fmla="*/ 506035 h 564351"/>
                  <a:gd name="connsiteX62" fmla="*/ 174949 w 233265"/>
                  <a:gd name="connsiteY62" fmla="*/ 506035 h 564351"/>
                  <a:gd name="connsiteX63" fmla="*/ 174949 w 233265"/>
                  <a:gd name="connsiteY63" fmla="*/ 453362 h 564351"/>
                  <a:gd name="connsiteX64" fmla="*/ 206929 w 233265"/>
                  <a:gd name="connsiteY64" fmla="*/ 453362 h 564351"/>
                  <a:gd name="connsiteX65" fmla="*/ 206929 w 233265"/>
                  <a:gd name="connsiteY65" fmla="*/ 449600 h 564351"/>
                  <a:gd name="connsiteX66" fmla="*/ 174949 w 233265"/>
                  <a:gd name="connsiteY66" fmla="*/ 449600 h 564351"/>
                  <a:gd name="connsiteX67" fmla="*/ 174949 w 233265"/>
                  <a:gd name="connsiteY67" fmla="*/ 396927 h 564351"/>
                  <a:gd name="connsiteX68" fmla="*/ 206929 w 233265"/>
                  <a:gd name="connsiteY68" fmla="*/ 396927 h 564351"/>
                  <a:gd name="connsiteX69" fmla="*/ 206929 w 233265"/>
                  <a:gd name="connsiteY69" fmla="*/ 393165 h 564351"/>
                  <a:gd name="connsiteX70" fmla="*/ 174949 w 233265"/>
                  <a:gd name="connsiteY70" fmla="*/ 393165 h 564351"/>
                  <a:gd name="connsiteX71" fmla="*/ 174949 w 233265"/>
                  <a:gd name="connsiteY71" fmla="*/ 340492 h 564351"/>
                  <a:gd name="connsiteX72" fmla="*/ 206929 w 233265"/>
                  <a:gd name="connsiteY72" fmla="*/ 340492 h 564351"/>
                  <a:gd name="connsiteX73" fmla="*/ 206929 w 233265"/>
                  <a:gd name="connsiteY73" fmla="*/ 336730 h 564351"/>
                  <a:gd name="connsiteX74" fmla="*/ 174949 w 233265"/>
                  <a:gd name="connsiteY74" fmla="*/ 336730 h 564351"/>
                  <a:gd name="connsiteX75" fmla="*/ 174949 w 233265"/>
                  <a:gd name="connsiteY75" fmla="*/ 284057 h 564351"/>
                  <a:gd name="connsiteX76" fmla="*/ 206929 w 233265"/>
                  <a:gd name="connsiteY76" fmla="*/ 284057 h 564351"/>
                  <a:gd name="connsiteX77" fmla="*/ 206929 w 233265"/>
                  <a:gd name="connsiteY77" fmla="*/ 280295 h 564351"/>
                  <a:gd name="connsiteX78" fmla="*/ 174949 w 233265"/>
                  <a:gd name="connsiteY78" fmla="*/ 280295 h 564351"/>
                  <a:gd name="connsiteX79" fmla="*/ 174949 w 233265"/>
                  <a:gd name="connsiteY79" fmla="*/ 227622 h 564351"/>
                  <a:gd name="connsiteX80" fmla="*/ 206929 w 233265"/>
                  <a:gd name="connsiteY80" fmla="*/ 227622 h 564351"/>
                  <a:gd name="connsiteX81" fmla="*/ 206929 w 233265"/>
                  <a:gd name="connsiteY81" fmla="*/ 223859 h 564351"/>
                  <a:gd name="connsiteX82" fmla="*/ 174949 w 233265"/>
                  <a:gd name="connsiteY82" fmla="*/ 223859 h 564351"/>
                  <a:gd name="connsiteX83" fmla="*/ 174949 w 233265"/>
                  <a:gd name="connsiteY83" fmla="*/ 171187 h 564351"/>
                  <a:gd name="connsiteX84" fmla="*/ 206929 w 233265"/>
                  <a:gd name="connsiteY84" fmla="*/ 171187 h 564351"/>
                  <a:gd name="connsiteX85" fmla="*/ 206929 w 233265"/>
                  <a:gd name="connsiteY85" fmla="*/ 167424 h 564351"/>
                  <a:gd name="connsiteX86" fmla="*/ 174949 w 233265"/>
                  <a:gd name="connsiteY86" fmla="*/ 167424 h 564351"/>
                  <a:gd name="connsiteX87" fmla="*/ 174949 w 233265"/>
                  <a:gd name="connsiteY87" fmla="*/ 114751 h 564351"/>
                  <a:gd name="connsiteX88" fmla="*/ 206929 w 233265"/>
                  <a:gd name="connsiteY88" fmla="*/ 114751 h 564351"/>
                  <a:gd name="connsiteX89" fmla="*/ 206929 w 233265"/>
                  <a:gd name="connsiteY89" fmla="*/ 110989 h 564351"/>
                  <a:gd name="connsiteX90" fmla="*/ 174949 w 233265"/>
                  <a:gd name="connsiteY90" fmla="*/ 110989 h 564351"/>
                  <a:gd name="connsiteX91" fmla="*/ 174949 w 233265"/>
                  <a:gd name="connsiteY91" fmla="*/ 58316 h 564351"/>
                  <a:gd name="connsiteX92" fmla="*/ 233265 w 233265"/>
                  <a:gd name="connsiteY92" fmla="*/ 58316 h 564351"/>
                  <a:gd name="connsiteX93" fmla="*/ 65841 w 233265"/>
                  <a:gd name="connsiteY93" fmla="*/ 58316 h 564351"/>
                  <a:gd name="connsiteX94" fmla="*/ 117632 w 233265"/>
                  <a:gd name="connsiteY94" fmla="*/ 58316 h 564351"/>
                  <a:gd name="connsiteX95" fmla="*/ 117632 w 233265"/>
                  <a:gd name="connsiteY95" fmla="*/ 110989 h 564351"/>
                  <a:gd name="connsiteX96" fmla="*/ 65841 w 233265"/>
                  <a:gd name="connsiteY96" fmla="*/ 110989 h 564351"/>
                  <a:gd name="connsiteX97" fmla="*/ 65841 w 233265"/>
                  <a:gd name="connsiteY97" fmla="*/ 58316 h 564351"/>
                  <a:gd name="connsiteX98" fmla="*/ 65841 w 233265"/>
                  <a:gd name="connsiteY98" fmla="*/ 114751 h 564351"/>
                  <a:gd name="connsiteX99" fmla="*/ 117632 w 233265"/>
                  <a:gd name="connsiteY99" fmla="*/ 114751 h 564351"/>
                  <a:gd name="connsiteX100" fmla="*/ 117632 w 233265"/>
                  <a:gd name="connsiteY100" fmla="*/ 167424 h 564351"/>
                  <a:gd name="connsiteX101" fmla="*/ 65841 w 233265"/>
                  <a:gd name="connsiteY101" fmla="*/ 167424 h 564351"/>
                  <a:gd name="connsiteX102" fmla="*/ 65841 w 233265"/>
                  <a:gd name="connsiteY102" fmla="*/ 114751 h 564351"/>
                  <a:gd name="connsiteX103" fmla="*/ 65841 w 233265"/>
                  <a:gd name="connsiteY103" fmla="*/ 171187 h 564351"/>
                  <a:gd name="connsiteX104" fmla="*/ 117632 w 233265"/>
                  <a:gd name="connsiteY104" fmla="*/ 171187 h 564351"/>
                  <a:gd name="connsiteX105" fmla="*/ 117632 w 233265"/>
                  <a:gd name="connsiteY105" fmla="*/ 223859 h 564351"/>
                  <a:gd name="connsiteX106" fmla="*/ 65841 w 233265"/>
                  <a:gd name="connsiteY106" fmla="*/ 223859 h 564351"/>
                  <a:gd name="connsiteX107" fmla="*/ 65841 w 233265"/>
                  <a:gd name="connsiteY107" fmla="*/ 171187 h 564351"/>
                  <a:gd name="connsiteX108" fmla="*/ 65841 w 233265"/>
                  <a:gd name="connsiteY108" fmla="*/ 227622 h 564351"/>
                  <a:gd name="connsiteX109" fmla="*/ 117632 w 233265"/>
                  <a:gd name="connsiteY109" fmla="*/ 227622 h 564351"/>
                  <a:gd name="connsiteX110" fmla="*/ 117632 w 233265"/>
                  <a:gd name="connsiteY110" fmla="*/ 280295 h 564351"/>
                  <a:gd name="connsiteX111" fmla="*/ 65841 w 233265"/>
                  <a:gd name="connsiteY111" fmla="*/ 280295 h 564351"/>
                  <a:gd name="connsiteX112" fmla="*/ 65841 w 233265"/>
                  <a:gd name="connsiteY112" fmla="*/ 227622 h 564351"/>
                  <a:gd name="connsiteX113" fmla="*/ 65841 w 233265"/>
                  <a:gd name="connsiteY113" fmla="*/ 284057 h 564351"/>
                  <a:gd name="connsiteX114" fmla="*/ 117632 w 233265"/>
                  <a:gd name="connsiteY114" fmla="*/ 284057 h 564351"/>
                  <a:gd name="connsiteX115" fmla="*/ 117632 w 233265"/>
                  <a:gd name="connsiteY115" fmla="*/ 336730 h 564351"/>
                  <a:gd name="connsiteX116" fmla="*/ 65841 w 233265"/>
                  <a:gd name="connsiteY116" fmla="*/ 336730 h 564351"/>
                  <a:gd name="connsiteX117" fmla="*/ 65841 w 233265"/>
                  <a:gd name="connsiteY117" fmla="*/ 284057 h 564351"/>
                  <a:gd name="connsiteX118" fmla="*/ 65841 w 233265"/>
                  <a:gd name="connsiteY118" fmla="*/ 340492 h 564351"/>
                  <a:gd name="connsiteX119" fmla="*/ 117632 w 233265"/>
                  <a:gd name="connsiteY119" fmla="*/ 340492 h 564351"/>
                  <a:gd name="connsiteX120" fmla="*/ 117632 w 233265"/>
                  <a:gd name="connsiteY120" fmla="*/ 393165 h 564351"/>
                  <a:gd name="connsiteX121" fmla="*/ 65841 w 233265"/>
                  <a:gd name="connsiteY121" fmla="*/ 393165 h 564351"/>
                  <a:gd name="connsiteX122" fmla="*/ 65841 w 233265"/>
                  <a:gd name="connsiteY122" fmla="*/ 340492 h 564351"/>
                  <a:gd name="connsiteX123" fmla="*/ 65841 w 233265"/>
                  <a:gd name="connsiteY123" fmla="*/ 396927 h 564351"/>
                  <a:gd name="connsiteX124" fmla="*/ 117632 w 233265"/>
                  <a:gd name="connsiteY124" fmla="*/ 396927 h 564351"/>
                  <a:gd name="connsiteX125" fmla="*/ 117632 w 233265"/>
                  <a:gd name="connsiteY125" fmla="*/ 449600 h 564351"/>
                  <a:gd name="connsiteX126" fmla="*/ 65841 w 233265"/>
                  <a:gd name="connsiteY126" fmla="*/ 449600 h 564351"/>
                  <a:gd name="connsiteX127" fmla="*/ 65841 w 233265"/>
                  <a:gd name="connsiteY127" fmla="*/ 396927 h 564351"/>
                  <a:gd name="connsiteX128" fmla="*/ 65841 w 233265"/>
                  <a:gd name="connsiteY128" fmla="*/ 506035 h 564351"/>
                  <a:gd name="connsiteX129" fmla="*/ 65841 w 233265"/>
                  <a:gd name="connsiteY129" fmla="*/ 453362 h 564351"/>
                  <a:gd name="connsiteX130" fmla="*/ 117632 w 233265"/>
                  <a:gd name="connsiteY130" fmla="*/ 453362 h 564351"/>
                  <a:gd name="connsiteX131" fmla="*/ 117632 w 233265"/>
                  <a:gd name="connsiteY131" fmla="*/ 506035 h 564351"/>
                  <a:gd name="connsiteX132" fmla="*/ 65841 w 233265"/>
                  <a:gd name="connsiteY132" fmla="*/ 506035 h 564351"/>
                  <a:gd name="connsiteX133" fmla="*/ 171187 w 233265"/>
                  <a:gd name="connsiteY133" fmla="*/ 506035 h 564351"/>
                  <a:gd name="connsiteX134" fmla="*/ 121394 w 233265"/>
                  <a:gd name="connsiteY134" fmla="*/ 506035 h 564351"/>
                  <a:gd name="connsiteX135" fmla="*/ 121394 w 233265"/>
                  <a:gd name="connsiteY135" fmla="*/ 453362 h 564351"/>
                  <a:gd name="connsiteX136" fmla="*/ 171187 w 233265"/>
                  <a:gd name="connsiteY136" fmla="*/ 453362 h 564351"/>
                  <a:gd name="connsiteX137" fmla="*/ 171187 w 233265"/>
                  <a:gd name="connsiteY137" fmla="*/ 506035 h 564351"/>
                  <a:gd name="connsiteX138" fmla="*/ 171187 w 233265"/>
                  <a:gd name="connsiteY138" fmla="*/ 449600 h 564351"/>
                  <a:gd name="connsiteX139" fmla="*/ 121394 w 233265"/>
                  <a:gd name="connsiteY139" fmla="*/ 449600 h 564351"/>
                  <a:gd name="connsiteX140" fmla="*/ 121394 w 233265"/>
                  <a:gd name="connsiteY140" fmla="*/ 396927 h 564351"/>
                  <a:gd name="connsiteX141" fmla="*/ 171187 w 233265"/>
                  <a:gd name="connsiteY141" fmla="*/ 396927 h 564351"/>
                  <a:gd name="connsiteX142" fmla="*/ 171187 w 233265"/>
                  <a:gd name="connsiteY142" fmla="*/ 449600 h 564351"/>
                  <a:gd name="connsiteX143" fmla="*/ 171187 w 233265"/>
                  <a:gd name="connsiteY143" fmla="*/ 393165 h 564351"/>
                  <a:gd name="connsiteX144" fmla="*/ 121394 w 233265"/>
                  <a:gd name="connsiteY144" fmla="*/ 393165 h 564351"/>
                  <a:gd name="connsiteX145" fmla="*/ 121394 w 233265"/>
                  <a:gd name="connsiteY145" fmla="*/ 340492 h 564351"/>
                  <a:gd name="connsiteX146" fmla="*/ 171187 w 233265"/>
                  <a:gd name="connsiteY146" fmla="*/ 340492 h 564351"/>
                  <a:gd name="connsiteX147" fmla="*/ 171187 w 233265"/>
                  <a:gd name="connsiteY147" fmla="*/ 393165 h 564351"/>
                  <a:gd name="connsiteX148" fmla="*/ 171187 w 233265"/>
                  <a:gd name="connsiteY148" fmla="*/ 336730 h 564351"/>
                  <a:gd name="connsiteX149" fmla="*/ 121394 w 233265"/>
                  <a:gd name="connsiteY149" fmla="*/ 336730 h 564351"/>
                  <a:gd name="connsiteX150" fmla="*/ 121394 w 233265"/>
                  <a:gd name="connsiteY150" fmla="*/ 284057 h 564351"/>
                  <a:gd name="connsiteX151" fmla="*/ 171187 w 233265"/>
                  <a:gd name="connsiteY151" fmla="*/ 284057 h 564351"/>
                  <a:gd name="connsiteX152" fmla="*/ 171187 w 233265"/>
                  <a:gd name="connsiteY152" fmla="*/ 336730 h 564351"/>
                  <a:gd name="connsiteX153" fmla="*/ 171187 w 233265"/>
                  <a:gd name="connsiteY153" fmla="*/ 280295 h 564351"/>
                  <a:gd name="connsiteX154" fmla="*/ 121394 w 233265"/>
                  <a:gd name="connsiteY154" fmla="*/ 280295 h 564351"/>
                  <a:gd name="connsiteX155" fmla="*/ 121394 w 233265"/>
                  <a:gd name="connsiteY155" fmla="*/ 227622 h 564351"/>
                  <a:gd name="connsiteX156" fmla="*/ 171187 w 233265"/>
                  <a:gd name="connsiteY156" fmla="*/ 227622 h 564351"/>
                  <a:gd name="connsiteX157" fmla="*/ 171187 w 233265"/>
                  <a:gd name="connsiteY157" fmla="*/ 280295 h 564351"/>
                  <a:gd name="connsiteX158" fmla="*/ 171187 w 233265"/>
                  <a:gd name="connsiteY158" fmla="*/ 223859 h 564351"/>
                  <a:gd name="connsiteX159" fmla="*/ 121394 w 233265"/>
                  <a:gd name="connsiteY159" fmla="*/ 223859 h 564351"/>
                  <a:gd name="connsiteX160" fmla="*/ 121394 w 233265"/>
                  <a:gd name="connsiteY160" fmla="*/ 171187 h 564351"/>
                  <a:gd name="connsiteX161" fmla="*/ 171187 w 233265"/>
                  <a:gd name="connsiteY161" fmla="*/ 171187 h 564351"/>
                  <a:gd name="connsiteX162" fmla="*/ 171187 w 233265"/>
                  <a:gd name="connsiteY162" fmla="*/ 223859 h 564351"/>
                  <a:gd name="connsiteX163" fmla="*/ 171187 w 233265"/>
                  <a:gd name="connsiteY163" fmla="*/ 167424 h 564351"/>
                  <a:gd name="connsiteX164" fmla="*/ 121394 w 233265"/>
                  <a:gd name="connsiteY164" fmla="*/ 167424 h 564351"/>
                  <a:gd name="connsiteX165" fmla="*/ 121394 w 233265"/>
                  <a:gd name="connsiteY165" fmla="*/ 114751 h 564351"/>
                  <a:gd name="connsiteX166" fmla="*/ 171187 w 233265"/>
                  <a:gd name="connsiteY166" fmla="*/ 114751 h 564351"/>
                  <a:gd name="connsiteX167" fmla="*/ 171187 w 233265"/>
                  <a:gd name="connsiteY167" fmla="*/ 167424 h 564351"/>
                  <a:gd name="connsiteX168" fmla="*/ 171187 w 233265"/>
                  <a:gd name="connsiteY168" fmla="*/ 110987 h 564351"/>
                  <a:gd name="connsiteX169" fmla="*/ 121394 w 233265"/>
                  <a:gd name="connsiteY169" fmla="*/ 110987 h 564351"/>
                  <a:gd name="connsiteX170" fmla="*/ 121394 w 233265"/>
                  <a:gd name="connsiteY170" fmla="*/ 58314 h 564351"/>
                  <a:gd name="connsiteX171" fmla="*/ 171187 w 233265"/>
                  <a:gd name="connsiteY171" fmla="*/ 58314 h 564351"/>
                  <a:gd name="connsiteX172" fmla="*/ 171187 w 233265"/>
                  <a:gd name="connsiteY172" fmla="*/ 110987 h 56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233265" h="564351">
                    <a:moveTo>
                      <a:pt x="233265" y="58316"/>
                    </a:moveTo>
                    <a:lnTo>
                      <a:pt x="233265" y="54554"/>
                    </a:lnTo>
                    <a:lnTo>
                      <a:pt x="174949" y="54554"/>
                    </a:lnTo>
                    <a:lnTo>
                      <a:pt x="174949" y="0"/>
                    </a:lnTo>
                    <a:lnTo>
                      <a:pt x="171187" y="0"/>
                    </a:lnTo>
                    <a:lnTo>
                      <a:pt x="171187" y="54554"/>
                    </a:lnTo>
                    <a:lnTo>
                      <a:pt x="121394" y="54554"/>
                    </a:lnTo>
                    <a:lnTo>
                      <a:pt x="121394" y="0"/>
                    </a:lnTo>
                    <a:lnTo>
                      <a:pt x="117632" y="0"/>
                    </a:lnTo>
                    <a:lnTo>
                      <a:pt x="117632" y="54554"/>
                    </a:lnTo>
                    <a:lnTo>
                      <a:pt x="65841" y="54554"/>
                    </a:lnTo>
                    <a:lnTo>
                      <a:pt x="65841" y="0"/>
                    </a:lnTo>
                    <a:lnTo>
                      <a:pt x="62079" y="0"/>
                    </a:lnTo>
                    <a:lnTo>
                      <a:pt x="62079" y="54554"/>
                    </a:lnTo>
                    <a:lnTo>
                      <a:pt x="0" y="54554"/>
                    </a:lnTo>
                    <a:lnTo>
                      <a:pt x="0" y="58316"/>
                    </a:lnTo>
                    <a:lnTo>
                      <a:pt x="62079" y="58316"/>
                    </a:lnTo>
                    <a:lnTo>
                      <a:pt x="62079" y="110989"/>
                    </a:lnTo>
                    <a:lnTo>
                      <a:pt x="0" y="110989"/>
                    </a:lnTo>
                    <a:lnTo>
                      <a:pt x="0" y="114751"/>
                    </a:lnTo>
                    <a:lnTo>
                      <a:pt x="62079" y="114751"/>
                    </a:lnTo>
                    <a:lnTo>
                      <a:pt x="62079" y="167424"/>
                    </a:lnTo>
                    <a:lnTo>
                      <a:pt x="0" y="167424"/>
                    </a:lnTo>
                    <a:lnTo>
                      <a:pt x="0" y="171187"/>
                    </a:lnTo>
                    <a:lnTo>
                      <a:pt x="62079" y="171187"/>
                    </a:lnTo>
                    <a:lnTo>
                      <a:pt x="62079" y="223859"/>
                    </a:lnTo>
                    <a:lnTo>
                      <a:pt x="0" y="223859"/>
                    </a:lnTo>
                    <a:lnTo>
                      <a:pt x="0" y="227622"/>
                    </a:lnTo>
                    <a:lnTo>
                      <a:pt x="62079" y="227622"/>
                    </a:lnTo>
                    <a:lnTo>
                      <a:pt x="62079" y="280295"/>
                    </a:lnTo>
                    <a:lnTo>
                      <a:pt x="0" y="280295"/>
                    </a:lnTo>
                    <a:lnTo>
                      <a:pt x="0" y="284057"/>
                    </a:lnTo>
                    <a:lnTo>
                      <a:pt x="62079" y="284057"/>
                    </a:lnTo>
                    <a:lnTo>
                      <a:pt x="62079" y="336730"/>
                    </a:lnTo>
                    <a:lnTo>
                      <a:pt x="0" y="336730"/>
                    </a:lnTo>
                    <a:lnTo>
                      <a:pt x="0" y="340492"/>
                    </a:lnTo>
                    <a:lnTo>
                      <a:pt x="62079" y="340492"/>
                    </a:lnTo>
                    <a:lnTo>
                      <a:pt x="62079" y="393165"/>
                    </a:lnTo>
                    <a:lnTo>
                      <a:pt x="0" y="393165"/>
                    </a:lnTo>
                    <a:lnTo>
                      <a:pt x="0" y="396927"/>
                    </a:lnTo>
                    <a:lnTo>
                      <a:pt x="62079" y="396927"/>
                    </a:lnTo>
                    <a:lnTo>
                      <a:pt x="62079" y="449600"/>
                    </a:lnTo>
                    <a:lnTo>
                      <a:pt x="0" y="449600"/>
                    </a:lnTo>
                    <a:lnTo>
                      <a:pt x="0" y="453362"/>
                    </a:lnTo>
                    <a:lnTo>
                      <a:pt x="62079" y="453362"/>
                    </a:lnTo>
                    <a:lnTo>
                      <a:pt x="62079" y="506035"/>
                    </a:lnTo>
                    <a:lnTo>
                      <a:pt x="0" y="506035"/>
                    </a:lnTo>
                    <a:lnTo>
                      <a:pt x="0" y="509798"/>
                    </a:lnTo>
                    <a:lnTo>
                      <a:pt x="62079" y="509798"/>
                    </a:lnTo>
                    <a:lnTo>
                      <a:pt x="62079" y="564352"/>
                    </a:lnTo>
                    <a:lnTo>
                      <a:pt x="65841" y="564352"/>
                    </a:lnTo>
                    <a:lnTo>
                      <a:pt x="65841" y="509798"/>
                    </a:lnTo>
                    <a:lnTo>
                      <a:pt x="117632" y="509798"/>
                    </a:lnTo>
                    <a:lnTo>
                      <a:pt x="117632" y="564352"/>
                    </a:lnTo>
                    <a:lnTo>
                      <a:pt x="121394" y="564352"/>
                    </a:lnTo>
                    <a:lnTo>
                      <a:pt x="121394" y="509798"/>
                    </a:lnTo>
                    <a:lnTo>
                      <a:pt x="171187" y="509798"/>
                    </a:lnTo>
                    <a:lnTo>
                      <a:pt x="171187" y="564352"/>
                    </a:lnTo>
                    <a:lnTo>
                      <a:pt x="174949" y="564352"/>
                    </a:lnTo>
                    <a:lnTo>
                      <a:pt x="174949" y="509798"/>
                    </a:lnTo>
                    <a:lnTo>
                      <a:pt x="206929" y="509798"/>
                    </a:lnTo>
                    <a:lnTo>
                      <a:pt x="206929" y="506035"/>
                    </a:lnTo>
                    <a:lnTo>
                      <a:pt x="174949" y="506035"/>
                    </a:lnTo>
                    <a:lnTo>
                      <a:pt x="174949" y="453362"/>
                    </a:lnTo>
                    <a:lnTo>
                      <a:pt x="206929" y="453362"/>
                    </a:lnTo>
                    <a:lnTo>
                      <a:pt x="206929" y="449600"/>
                    </a:lnTo>
                    <a:lnTo>
                      <a:pt x="174949" y="449600"/>
                    </a:lnTo>
                    <a:lnTo>
                      <a:pt x="174949" y="396927"/>
                    </a:lnTo>
                    <a:lnTo>
                      <a:pt x="206929" y="396927"/>
                    </a:lnTo>
                    <a:lnTo>
                      <a:pt x="206929" y="393165"/>
                    </a:lnTo>
                    <a:lnTo>
                      <a:pt x="174949" y="393165"/>
                    </a:lnTo>
                    <a:lnTo>
                      <a:pt x="174949" y="340492"/>
                    </a:lnTo>
                    <a:lnTo>
                      <a:pt x="206929" y="340492"/>
                    </a:lnTo>
                    <a:lnTo>
                      <a:pt x="206929" y="336730"/>
                    </a:lnTo>
                    <a:lnTo>
                      <a:pt x="174949" y="336730"/>
                    </a:lnTo>
                    <a:lnTo>
                      <a:pt x="174949" y="284057"/>
                    </a:lnTo>
                    <a:lnTo>
                      <a:pt x="206929" y="284057"/>
                    </a:lnTo>
                    <a:lnTo>
                      <a:pt x="206929" y="280295"/>
                    </a:lnTo>
                    <a:lnTo>
                      <a:pt x="174949" y="280295"/>
                    </a:lnTo>
                    <a:lnTo>
                      <a:pt x="174949" y="227622"/>
                    </a:lnTo>
                    <a:lnTo>
                      <a:pt x="206929" y="227622"/>
                    </a:lnTo>
                    <a:lnTo>
                      <a:pt x="206929" y="223859"/>
                    </a:lnTo>
                    <a:lnTo>
                      <a:pt x="174949" y="223859"/>
                    </a:lnTo>
                    <a:lnTo>
                      <a:pt x="174949" y="171187"/>
                    </a:lnTo>
                    <a:lnTo>
                      <a:pt x="206929" y="171187"/>
                    </a:lnTo>
                    <a:lnTo>
                      <a:pt x="206929" y="167424"/>
                    </a:lnTo>
                    <a:lnTo>
                      <a:pt x="174949" y="167424"/>
                    </a:lnTo>
                    <a:lnTo>
                      <a:pt x="174949" y="114751"/>
                    </a:lnTo>
                    <a:lnTo>
                      <a:pt x="206929" y="114751"/>
                    </a:lnTo>
                    <a:lnTo>
                      <a:pt x="206929" y="110989"/>
                    </a:lnTo>
                    <a:lnTo>
                      <a:pt x="174949" y="110989"/>
                    </a:lnTo>
                    <a:lnTo>
                      <a:pt x="174949" y="58316"/>
                    </a:lnTo>
                    <a:lnTo>
                      <a:pt x="233265" y="58316"/>
                    </a:lnTo>
                    <a:close/>
                    <a:moveTo>
                      <a:pt x="65841" y="58316"/>
                    </a:moveTo>
                    <a:lnTo>
                      <a:pt x="117632" y="58316"/>
                    </a:lnTo>
                    <a:lnTo>
                      <a:pt x="117632" y="110989"/>
                    </a:lnTo>
                    <a:lnTo>
                      <a:pt x="65841" y="110989"/>
                    </a:lnTo>
                    <a:lnTo>
                      <a:pt x="65841" y="58316"/>
                    </a:lnTo>
                    <a:close/>
                    <a:moveTo>
                      <a:pt x="65841" y="114751"/>
                    </a:moveTo>
                    <a:lnTo>
                      <a:pt x="117632" y="114751"/>
                    </a:lnTo>
                    <a:lnTo>
                      <a:pt x="117632" y="167424"/>
                    </a:lnTo>
                    <a:lnTo>
                      <a:pt x="65841" y="167424"/>
                    </a:lnTo>
                    <a:lnTo>
                      <a:pt x="65841" y="114751"/>
                    </a:lnTo>
                    <a:close/>
                    <a:moveTo>
                      <a:pt x="65841" y="171187"/>
                    </a:moveTo>
                    <a:lnTo>
                      <a:pt x="117632" y="171187"/>
                    </a:lnTo>
                    <a:lnTo>
                      <a:pt x="117632" y="223859"/>
                    </a:lnTo>
                    <a:lnTo>
                      <a:pt x="65841" y="223859"/>
                    </a:lnTo>
                    <a:lnTo>
                      <a:pt x="65841" y="171187"/>
                    </a:lnTo>
                    <a:close/>
                    <a:moveTo>
                      <a:pt x="65841" y="227622"/>
                    </a:moveTo>
                    <a:lnTo>
                      <a:pt x="117632" y="227622"/>
                    </a:lnTo>
                    <a:lnTo>
                      <a:pt x="117632" y="280295"/>
                    </a:lnTo>
                    <a:lnTo>
                      <a:pt x="65841" y="280295"/>
                    </a:lnTo>
                    <a:lnTo>
                      <a:pt x="65841" y="227622"/>
                    </a:lnTo>
                    <a:close/>
                    <a:moveTo>
                      <a:pt x="65841" y="284057"/>
                    </a:moveTo>
                    <a:lnTo>
                      <a:pt x="117632" y="284057"/>
                    </a:lnTo>
                    <a:lnTo>
                      <a:pt x="117632" y="336730"/>
                    </a:lnTo>
                    <a:lnTo>
                      <a:pt x="65841" y="336730"/>
                    </a:lnTo>
                    <a:lnTo>
                      <a:pt x="65841" y="284057"/>
                    </a:lnTo>
                    <a:close/>
                    <a:moveTo>
                      <a:pt x="65841" y="340492"/>
                    </a:moveTo>
                    <a:lnTo>
                      <a:pt x="117632" y="340492"/>
                    </a:lnTo>
                    <a:lnTo>
                      <a:pt x="117632" y="393165"/>
                    </a:lnTo>
                    <a:lnTo>
                      <a:pt x="65841" y="393165"/>
                    </a:lnTo>
                    <a:lnTo>
                      <a:pt x="65841" y="340492"/>
                    </a:lnTo>
                    <a:close/>
                    <a:moveTo>
                      <a:pt x="65841" y="396927"/>
                    </a:moveTo>
                    <a:lnTo>
                      <a:pt x="117632" y="396927"/>
                    </a:lnTo>
                    <a:lnTo>
                      <a:pt x="117632" y="449600"/>
                    </a:lnTo>
                    <a:lnTo>
                      <a:pt x="65841" y="449600"/>
                    </a:lnTo>
                    <a:lnTo>
                      <a:pt x="65841" y="396927"/>
                    </a:lnTo>
                    <a:close/>
                    <a:moveTo>
                      <a:pt x="65841" y="506035"/>
                    </a:moveTo>
                    <a:lnTo>
                      <a:pt x="65841" y="453362"/>
                    </a:lnTo>
                    <a:lnTo>
                      <a:pt x="117632" y="453362"/>
                    </a:lnTo>
                    <a:lnTo>
                      <a:pt x="117632" y="506035"/>
                    </a:lnTo>
                    <a:lnTo>
                      <a:pt x="65841" y="506035"/>
                    </a:lnTo>
                    <a:close/>
                    <a:moveTo>
                      <a:pt x="171187" y="506035"/>
                    </a:moveTo>
                    <a:lnTo>
                      <a:pt x="121394" y="506035"/>
                    </a:lnTo>
                    <a:lnTo>
                      <a:pt x="121394" y="453362"/>
                    </a:lnTo>
                    <a:lnTo>
                      <a:pt x="171187" y="453362"/>
                    </a:lnTo>
                    <a:lnTo>
                      <a:pt x="171187" y="506035"/>
                    </a:lnTo>
                    <a:close/>
                    <a:moveTo>
                      <a:pt x="171187" y="449600"/>
                    </a:moveTo>
                    <a:lnTo>
                      <a:pt x="121394" y="449600"/>
                    </a:lnTo>
                    <a:lnTo>
                      <a:pt x="121394" y="396927"/>
                    </a:lnTo>
                    <a:lnTo>
                      <a:pt x="171187" y="396927"/>
                    </a:lnTo>
                    <a:lnTo>
                      <a:pt x="171187" y="449600"/>
                    </a:lnTo>
                    <a:close/>
                    <a:moveTo>
                      <a:pt x="171187" y="393165"/>
                    </a:moveTo>
                    <a:lnTo>
                      <a:pt x="121394" y="393165"/>
                    </a:lnTo>
                    <a:lnTo>
                      <a:pt x="121394" y="340492"/>
                    </a:lnTo>
                    <a:lnTo>
                      <a:pt x="171187" y="340492"/>
                    </a:lnTo>
                    <a:lnTo>
                      <a:pt x="171187" y="393165"/>
                    </a:lnTo>
                    <a:close/>
                    <a:moveTo>
                      <a:pt x="171187" y="336730"/>
                    </a:moveTo>
                    <a:lnTo>
                      <a:pt x="121394" y="336730"/>
                    </a:lnTo>
                    <a:lnTo>
                      <a:pt x="121394" y="284057"/>
                    </a:lnTo>
                    <a:lnTo>
                      <a:pt x="171187" y="284057"/>
                    </a:lnTo>
                    <a:lnTo>
                      <a:pt x="171187" y="336730"/>
                    </a:lnTo>
                    <a:close/>
                    <a:moveTo>
                      <a:pt x="171187" y="280295"/>
                    </a:moveTo>
                    <a:lnTo>
                      <a:pt x="121394" y="280295"/>
                    </a:lnTo>
                    <a:lnTo>
                      <a:pt x="121394" y="227622"/>
                    </a:lnTo>
                    <a:lnTo>
                      <a:pt x="171187" y="227622"/>
                    </a:lnTo>
                    <a:lnTo>
                      <a:pt x="171187" y="280295"/>
                    </a:lnTo>
                    <a:close/>
                    <a:moveTo>
                      <a:pt x="171187" y="223859"/>
                    </a:moveTo>
                    <a:lnTo>
                      <a:pt x="121394" y="223859"/>
                    </a:lnTo>
                    <a:lnTo>
                      <a:pt x="121394" y="171187"/>
                    </a:lnTo>
                    <a:lnTo>
                      <a:pt x="171187" y="171187"/>
                    </a:lnTo>
                    <a:lnTo>
                      <a:pt x="171187" y="223859"/>
                    </a:lnTo>
                    <a:close/>
                    <a:moveTo>
                      <a:pt x="171187" y="167424"/>
                    </a:moveTo>
                    <a:lnTo>
                      <a:pt x="121394" y="167424"/>
                    </a:lnTo>
                    <a:lnTo>
                      <a:pt x="121394" y="114751"/>
                    </a:lnTo>
                    <a:lnTo>
                      <a:pt x="171187" y="114751"/>
                    </a:lnTo>
                    <a:lnTo>
                      <a:pt x="171187" y="167424"/>
                    </a:lnTo>
                    <a:close/>
                    <a:moveTo>
                      <a:pt x="171187" y="110987"/>
                    </a:moveTo>
                    <a:lnTo>
                      <a:pt x="121394" y="110987"/>
                    </a:lnTo>
                    <a:lnTo>
                      <a:pt x="121394" y="58314"/>
                    </a:lnTo>
                    <a:lnTo>
                      <a:pt x="171187" y="58314"/>
                    </a:lnTo>
                    <a:lnTo>
                      <a:pt x="171187" y="110987"/>
                    </a:lnTo>
                    <a:close/>
                  </a:path>
                </a:pathLst>
              </a:custGeom>
              <a:solidFill>
                <a:srgbClr val="FFFFFF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DB44B5-34A6-115A-CDB3-CCD55B1EB086}"/>
                </a:ext>
              </a:extLst>
            </p:cNvPr>
            <p:cNvSpPr/>
            <p:nvPr/>
          </p:nvSpPr>
          <p:spPr>
            <a:xfrm>
              <a:off x="2790136" y="3365076"/>
              <a:ext cx="395054" cy="335527"/>
            </a:xfrm>
            <a:custGeom>
              <a:avLst/>
              <a:gdLst>
                <a:gd name="connsiteX0" fmla="*/ 306324 w 395054"/>
                <a:gd name="connsiteY0" fmla="*/ 195206 h 335527"/>
                <a:gd name="connsiteX1" fmla="*/ 395012 w 395054"/>
                <a:gd name="connsiteY1" fmla="*/ 94904 h 335527"/>
                <a:gd name="connsiteX2" fmla="*/ 300141 w 395054"/>
                <a:gd name="connsiteY2" fmla="*/ 42 h 335527"/>
                <a:gd name="connsiteX3" fmla="*/ 233352 w 395054"/>
                <a:gd name="connsiteY3" fmla="*/ 23762 h 335527"/>
                <a:gd name="connsiteX4" fmla="*/ 196041 w 395054"/>
                <a:gd name="connsiteY4" fmla="*/ 37624 h 335527"/>
                <a:gd name="connsiteX5" fmla="*/ 195651 w 395054"/>
                <a:gd name="connsiteY5" fmla="*/ 37624 h 335527"/>
                <a:gd name="connsiteX6" fmla="*/ 97830 w 395054"/>
                <a:gd name="connsiteY6" fmla="*/ 135445 h 335527"/>
                <a:gd name="connsiteX7" fmla="*/ 97830 w 395054"/>
                <a:gd name="connsiteY7" fmla="*/ 135756 h 335527"/>
                <a:gd name="connsiteX8" fmla="*/ 75162 w 395054"/>
                <a:gd name="connsiteY8" fmla="*/ 181624 h 335527"/>
                <a:gd name="connsiteX9" fmla="*/ 9 w 395054"/>
                <a:gd name="connsiteY9" fmla="*/ 335527 h 335527"/>
                <a:gd name="connsiteX10" fmla="*/ 112867 w 395054"/>
                <a:gd name="connsiteY10" fmla="*/ 335527 h 335527"/>
                <a:gd name="connsiteX11" fmla="*/ 298363 w 395054"/>
                <a:gd name="connsiteY11" fmla="*/ 293012 h 335527"/>
                <a:gd name="connsiteX12" fmla="*/ 306324 w 395054"/>
                <a:gd name="connsiteY12" fmla="*/ 195206 h 33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054" h="335527">
                  <a:moveTo>
                    <a:pt x="306324" y="195206"/>
                  </a:moveTo>
                  <a:cubicBezTo>
                    <a:pt x="357031" y="190530"/>
                    <a:pt x="396534" y="147174"/>
                    <a:pt x="395012" y="94904"/>
                  </a:cubicBezTo>
                  <a:cubicBezTo>
                    <a:pt x="393517" y="43497"/>
                    <a:pt x="351548" y="1534"/>
                    <a:pt x="300141" y="42"/>
                  </a:cubicBezTo>
                  <a:cubicBezTo>
                    <a:pt x="274583" y="-699"/>
                    <a:pt x="251165" y="8372"/>
                    <a:pt x="233352" y="23762"/>
                  </a:cubicBezTo>
                  <a:cubicBezTo>
                    <a:pt x="222953" y="32745"/>
                    <a:pt x="209781" y="37681"/>
                    <a:pt x="196041" y="37624"/>
                  </a:cubicBezTo>
                  <a:cubicBezTo>
                    <a:pt x="195911" y="37624"/>
                    <a:pt x="195781" y="37624"/>
                    <a:pt x="195651" y="37624"/>
                  </a:cubicBezTo>
                  <a:cubicBezTo>
                    <a:pt x="141626" y="37624"/>
                    <a:pt x="97830" y="81420"/>
                    <a:pt x="97830" y="135445"/>
                  </a:cubicBezTo>
                  <a:cubicBezTo>
                    <a:pt x="97830" y="135549"/>
                    <a:pt x="97830" y="135652"/>
                    <a:pt x="97830" y="135756"/>
                  </a:cubicBezTo>
                  <a:cubicBezTo>
                    <a:pt x="97887" y="153819"/>
                    <a:pt x="89762" y="170990"/>
                    <a:pt x="75162" y="181624"/>
                  </a:cubicBezTo>
                  <a:cubicBezTo>
                    <a:pt x="29149" y="215139"/>
                    <a:pt x="-606" y="274101"/>
                    <a:pt x="9" y="335527"/>
                  </a:cubicBezTo>
                  <a:cubicBezTo>
                    <a:pt x="11" y="335528"/>
                    <a:pt x="112867" y="335527"/>
                    <a:pt x="112867" y="335527"/>
                  </a:cubicBezTo>
                  <a:lnTo>
                    <a:pt x="298363" y="293012"/>
                  </a:lnTo>
                  <a:cubicBezTo>
                    <a:pt x="298363" y="293012"/>
                    <a:pt x="342798" y="228932"/>
                    <a:pt x="306324" y="1952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7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7D63AD9A-9A3E-40B2-7ED4-006EE7DA7932}"/>
                </a:ext>
              </a:extLst>
            </p:cNvPr>
            <p:cNvGrpSpPr/>
            <p:nvPr/>
          </p:nvGrpSpPr>
          <p:grpSpPr>
            <a:xfrm>
              <a:off x="3016023" y="3158469"/>
              <a:ext cx="133563" cy="223857"/>
              <a:chOff x="3016023" y="3158469"/>
              <a:chExt cx="133563" cy="223857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2524140-AFFA-5988-4E7A-343455E4C804}"/>
                  </a:ext>
                </a:extLst>
              </p:cNvPr>
              <p:cNvSpPr/>
              <p:nvPr/>
            </p:nvSpPr>
            <p:spPr>
              <a:xfrm>
                <a:off x="3016023" y="3158469"/>
                <a:ext cx="133563" cy="223857"/>
              </a:xfrm>
              <a:custGeom>
                <a:avLst/>
                <a:gdLst>
                  <a:gd name="connsiteX0" fmla="*/ 20305 w 133563"/>
                  <a:gd name="connsiteY0" fmla="*/ 223858 h 223857"/>
                  <a:gd name="connsiteX1" fmla="*/ 133563 w 133563"/>
                  <a:gd name="connsiteY1" fmla="*/ 223858 h 223857"/>
                  <a:gd name="connsiteX2" fmla="*/ 133563 w 133563"/>
                  <a:gd name="connsiteY2" fmla="*/ 19293 h 223857"/>
                  <a:gd name="connsiteX3" fmla="*/ 112859 w 133563"/>
                  <a:gd name="connsiteY3" fmla="*/ 0 h 223857"/>
                  <a:gd name="connsiteX4" fmla="*/ 0 w 133563"/>
                  <a:gd name="connsiteY4" fmla="*/ 0 h 223857"/>
                  <a:gd name="connsiteX5" fmla="*/ 0 w 133563"/>
                  <a:gd name="connsiteY5" fmla="*/ 203580 h 22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563" h="223857">
                    <a:moveTo>
                      <a:pt x="20305" y="223858"/>
                    </a:moveTo>
                    <a:lnTo>
                      <a:pt x="133563" y="223858"/>
                    </a:lnTo>
                    <a:lnTo>
                      <a:pt x="133563" y="19293"/>
                    </a:lnTo>
                    <a:lnTo>
                      <a:pt x="112859" y="0"/>
                    </a:lnTo>
                    <a:lnTo>
                      <a:pt x="0" y="0"/>
                    </a:lnTo>
                    <a:lnTo>
                      <a:pt x="0" y="2035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E2FDC7-61FA-C897-4B18-1B103FAA4448}"/>
                  </a:ext>
                </a:extLst>
              </p:cNvPr>
              <p:cNvSpPr/>
              <p:nvPr/>
            </p:nvSpPr>
            <p:spPr>
              <a:xfrm>
                <a:off x="3016797" y="3248765"/>
                <a:ext cx="125128" cy="56435"/>
              </a:xfrm>
              <a:custGeom>
                <a:avLst/>
                <a:gdLst>
                  <a:gd name="connsiteX0" fmla="*/ 0 w 125128"/>
                  <a:gd name="connsiteY0" fmla="*/ 0 h 56435"/>
                  <a:gd name="connsiteX1" fmla="*/ 125128 w 125128"/>
                  <a:gd name="connsiteY1" fmla="*/ 0 h 56435"/>
                  <a:gd name="connsiteX2" fmla="*/ 125128 w 125128"/>
                  <a:gd name="connsiteY2" fmla="*/ 56435 h 56435"/>
                  <a:gd name="connsiteX3" fmla="*/ 0 w 125128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128" h="56435">
                    <a:moveTo>
                      <a:pt x="0" y="0"/>
                    </a:moveTo>
                    <a:lnTo>
                      <a:pt x="125128" y="0"/>
                    </a:lnTo>
                    <a:lnTo>
                      <a:pt x="125128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8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3CB2395C-2AC3-2C0C-5E15-6B55A9F75367}"/>
                </a:ext>
              </a:extLst>
            </p:cNvPr>
            <p:cNvGrpSpPr/>
            <p:nvPr/>
          </p:nvGrpSpPr>
          <p:grpSpPr>
            <a:xfrm>
              <a:off x="3373309" y="2797284"/>
              <a:ext cx="282175" cy="899200"/>
              <a:chOff x="3373309" y="2797284"/>
              <a:chExt cx="282175" cy="89920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03E2141-34E6-A4F4-03EC-6A4FBA49D68E}"/>
                  </a:ext>
                </a:extLst>
              </p:cNvPr>
              <p:cNvSpPr/>
              <p:nvPr/>
            </p:nvSpPr>
            <p:spPr>
              <a:xfrm>
                <a:off x="3373309" y="2797284"/>
                <a:ext cx="282079" cy="895627"/>
              </a:xfrm>
              <a:custGeom>
                <a:avLst/>
                <a:gdLst>
                  <a:gd name="connsiteX0" fmla="*/ 282080 w 282079"/>
                  <a:gd name="connsiteY0" fmla="*/ 895628 h 895627"/>
                  <a:gd name="connsiteX1" fmla="*/ 0 w 282079"/>
                  <a:gd name="connsiteY1" fmla="*/ 895436 h 895627"/>
                  <a:gd name="connsiteX2" fmla="*/ 0 w 282079"/>
                  <a:gd name="connsiteY2" fmla="*/ 67530 h 895627"/>
                  <a:gd name="connsiteX3" fmla="*/ 120357 w 282079"/>
                  <a:gd name="connsiteY3" fmla="*/ 67722 h 895627"/>
                  <a:gd name="connsiteX4" fmla="*/ 120357 w 282079"/>
                  <a:gd name="connsiteY4" fmla="*/ 0 h 895627"/>
                  <a:gd name="connsiteX5" fmla="*/ 282080 w 282079"/>
                  <a:gd name="connsiteY5" fmla="*/ 0 h 89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079" h="895627">
                    <a:moveTo>
                      <a:pt x="282080" y="895628"/>
                    </a:moveTo>
                    <a:lnTo>
                      <a:pt x="0" y="895436"/>
                    </a:lnTo>
                    <a:lnTo>
                      <a:pt x="0" y="67530"/>
                    </a:lnTo>
                    <a:lnTo>
                      <a:pt x="120357" y="67722"/>
                    </a:lnTo>
                    <a:lnTo>
                      <a:pt x="120357" y="0"/>
                    </a:lnTo>
                    <a:lnTo>
                      <a:pt x="28208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BB8EB65-2F87-38AD-95DF-1E29D44D42DD}"/>
                  </a:ext>
                </a:extLst>
              </p:cNvPr>
              <p:cNvSpPr/>
              <p:nvPr/>
            </p:nvSpPr>
            <p:spPr>
              <a:xfrm>
                <a:off x="3444793" y="2819858"/>
                <a:ext cx="210691" cy="876626"/>
              </a:xfrm>
              <a:custGeom>
                <a:avLst/>
                <a:gdLst>
                  <a:gd name="connsiteX0" fmla="*/ 210691 w 210691"/>
                  <a:gd name="connsiteY0" fmla="*/ 876626 h 876626"/>
                  <a:gd name="connsiteX1" fmla="*/ 209574 w 210691"/>
                  <a:gd name="connsiteY1" fmla="*/ 0 h 876626"/>
                  <a:gd name="connsiteX2" fmla="*/ 135444 w 210691"/>
                  <a:gd name="connsiteY2" fmla="*/ 0 h 876626"/>
                  <a:gd name="connsiteX3" fmla="*/ 135444 w 210691"/>
                  <a:gd name="connsiteY3" fmla="*/ 52673 h 876626"/>
                  <a:gd name="connsiteX4" fmla="*/ 325 w 210691"/>
                  <a:gd name="connsiteY4" fmla="*/ 52673 h 876626"/>
                  <a:gd name="connsiteX5" fmla="*/ 0 w 210691"/>
                  <a:gd name="connsiteY5" fmla="*/ 876626 h 87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691" h="876626">
                    <a:moveTo>
                      <a:pt x="210691" y="876626"/>
                    </a:moveTo>
                    <a:lnTo>
                      <a:pt x="209574" y="0"/>
                    </a:lnTo>
                    <a:lnTo>
                      <a:pt x="135444" y="0"/>
                    </a:lnTo>
                    <a:lnTo>
                      <a:pt x="135444" y="52673"/>
                    </a:lnTo>
                    <a:lnTo>
                      <a:pt x="325" y="52673"/>
                    </a:lnTo>
                    <a:lnTo>
                      <a:pt x="0" y="876626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97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22566E14-C994-050F-4803-7288A50B0B3D}"/>
                  </a:ext>
                </a:extLst>
              </p:cNvPr>
              <p:cNvGrpSpPr/>
              <p:nvPr/>
            </p:nvGrpSpPr>
            <p:grpSpPr>
              <a:xfrm>
                <a:off x="3471130" y="2906392"/>
                <a:ext cx="131682" cy="210691"/>
                <a:chOff x="3471130" y="2906392"/>
                <a:chExt cx="131682" cy="210691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4C65D96-3936-D7B2-A388-5E3CCF159170}"/>
                    </a:ext>
                  </a:extLst>
                </p:cNvPr>
                <p:cNvSpPr/>
                <p:nvPr/>
              </p:nvSpPr>
              <p:spPr>
                <a:xfrm>
                  <a:off x="3471130" y="2906392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0DBCE53B-2567-740D-DCC2-467B727FB6D0}"/>
                    </a:ext>
                  </a:extLst>
                </p:cNvPr>
                <p:cNvSpPr/>
                <p:nvPr/>
              </p:nvSpPr>
              <p:spPr>
                <a:xfrm>
                  <a:off x="3527565" y="2906392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6B0CCD1-7EF3-0418-05F0-484E5B3DD792}"/>
                    </a:ext>
                  </a:extLst>
                </p:cNvPr>
                <p:cNvSpPr/>
                <p:nvPr/>
              </p:nvSpPr>
              <p:spPr>
                <a:xfrm>
                  <a:off x="3580238" y="2906392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B8AD8657-3F94-A66F-FBD5-086E346D2435}"/>
                    </a:ext>
                  </a:extLst>
                </p:cNvPr>
                <p:cNvSpPr/>
                <p:nvPr/>
              </p:nvSpPr>
              <p:spPr>
                <a:xfrm>
                  <a:off x="3471130" y="2955303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D777835-7FE8-FDB3-4274-E45DC01F39A7}"/>
                    </a:ext>
                  </a:extLst>
                </p:cNvPr>
                <p:cNvSpPr/>
                <p:nvPr/>
              </p:nvSpPr>
              <p:spPr>
                <a:xfrm>
                  <a:off x="3527565" y="2955303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555AFA4-121A-F5D6-E399-595D79B1C003}"/>
                    </a:ext>
                  </a:extLst>
                </p:cNvPr>
                <p:cNvSpPr/>
                <p:nvPr/>
              </p:nvSpPr>
              <p:spPr>
                <a:xfrm>
                  <a:off x="3580238" y="2955303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D3151258-A5C5-D605-F045-D5DFE3E20164}"/>
                    </a:ext>
                  </a:extLst>
                </p:cNvPr>
                <p:cNvSpPr/>
                <p:nvPr/>
              </p:nvSpPr>
              <p:spPr>
                <a:xfrm>
                  <a:off x="3471130" y="3000451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E0A35C30-DA94-1A4D-C7F0-0B2222FCF1F5}"/>
                    </a:ext>
                  </a:extLst>
                </p:cNvPr>
                <p:cNvSpPr/>
                <p:nvPr/>
              </p:nvSpPr>
              <p:spPr>
                <a:xfrm>
                  <a:off x="3527565" y="3000451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562B4DC-6D79-5BD9-18B1-11F4E08D02AD}"/>
                    </a:ext>
                  </a:extLst>
                </p:cNvPr>
                <p:cNvSpPr/>
                <p:nvPr/>
              </p:nvSpPr>
              <p:spPr>
                <a:xfrm>
                  <a:off x="3580238" y="3000451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64ED044E-2F63-9AC7-09E0-C52F6C0BE996}"/>
                    </a:ext>
                  </a:extLst>
                </p:cNvPr>
                <p:cNvSpPr/>
                <p:nvPr/>
              </p:nvSpPr>
              <p:spPr>
                <a:xfrm>
                  <a:off x="3471130" y="3049361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53B5E7E2-1BFA-7CC6-CA35-071EF2710B89}"/>
                    </a:ext>
                  </a:extLst>
                </p:cNvPr>
                <p:cNvSpPr/>
                <p:nvPr/>
              </p:nvSpPr>
              <p:spPr>
                <a:xfrm>
                  <a:off x="3527565" y="3049361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4F6E8B78-D796-8AFF-003D-07DA103B9291}"/>
                    </a:ext>
                  </a:extLst>
                </p:cNvPr>
                <p:cNvSpPr/>
                <p:nvPr/>
              </p:nvSpPr>
              <p:spPr>
                <a:xfrm>
                  <a:off x="3580238" y="3049361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EC35D994-8840-DEDE-83EB-224D245FF0A9}"/>
                    </a:ext>
                  </a:extLst>
                </p:cNvPr>
                <p:cNvSpPr/>
                <p:nvPr/>
              </p:nvSpPr>
              <p:spPr>
                <a:xfrm>
                  <a:off x="3471130" y="3094509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CBA7D44B-97B7-6050-BF06-80A786A3E137}"/>
                    </a:ext>
                  </a:extLst>
                </p:cNvPr>
                <p:cNvSpPr/>
                <p:nvPr/>
              </p:nvSpPr>
              <p:spPr>
                <a:xfrm>
                  <a:off x="3527565" y="3094509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3A39C8BA-A1EE-9D2B-4289-6FD5E6A86090}"/>
                    </a:ext>
                  </a:extLst>
                </p:cNvPr>
                <p:cNvSpPr/>
                <p:nvPr/>
              </p:nvSpPr>
              <p:spPr>
                <a:xfrm>
                  <a:off x="3580238" y="3094509"/>
                  <a:ext cx="22574" cy="22574"/>
                </a:xfrm>
                <a:custGeom>
                  <a:avLst/>
                  <a:gdLst>
                    <a:gd name="connsiteX0" fmla="*/ 0 w 22574"/>
                    <a:gd name="connsiteY0" fmla="*/ 0 h 22574"/>
                    <a:gd name="connsiteX1" fmla="*/ 22574 w 22574"/>
                    <a:gd name="connsiteY1" fmla="*/ 0 h 22574"/>
                    <a:gd name="connsiteX2" fmla="*/ 22574 w 22574"/>
                    <a:gd name="connsiteY2" fmla="*/ 22574 h 22574"/>
                    <a:gd name="connsiteX3" fmla="*/ 0 w 22574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" h="22574">
                      <a:moveTo>
                        <a:pt x="0" y="0"/>
                      </a:moveTo>
                      <a:lnTo>
                        <a:pt x="22574" y="0"/>
                      </a:lnTo>
                      <a:lnTo>
                        <a:pt x="22574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9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9B4776CB-070F-929C-89D0-7E02CDC196C0}"/>
                </a:ext>
              </a:extLst>
            </p:cNvPr>
            <p:cNvGrpSpPr/>
            <p:nvPr/>
          </p:nvGrpSpPr>
          <p:grpSpPr>
            <a:xfrm>
              <a:off x="3128756" y="2643028"/>
              <a:ext cx="290452" cy="1053646"/>
              <a:chOff x="3128756" y="2643028"/>
              <a:chExt cx="290452" cy="1053646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54B8F7-C369-AFB3-5D5E-AFB4882757EC}"/>
                  </a:ext>
                </a:extLst>
              </p:cNvPr>
              <p:cNvSpPr/>
              <p:nvPr/>
            </p:nvSpPr>
            <p:spPr>
              <a:xfrm>
                <a:off x="3341329" y="2684414"/>
                <a:ext cx="77880" cy="502989"/>
              </a:xfrm>
              <a:custGeom>
                <a:avLst/>
                <a:gdLst>
                  <a:gd name="connsiteX0" fmla="*/ 77881 w 77880"/>
                  <a:gd name="connsiteY0" fmla="*/ 502990 h 502989"/>
                  <a:gd name="connsiteX1" fmla="*/ 0 w 77880"/>
                  <a:gd name="connsiteY1" fmla="*/ 502990 h 502989"/>
                  <a:gd name="connsiteX2" fmla="*/ 0 w 77880"/>
                  <a:gd name="connsiteY2" fmla="*/ 18791 h 502989"/>
                  <a:gd name="connsiteX3" fmla="*/ 13168 w 77880"/>
                  <a:gd name="connsiteY3" fmla="*/ 0 h 502989"/>
                  <a:gd name="connsiteX4" fmla="*/ 39505 w 77880"/>
                  <a:gd name="connsiteY4" fmla="*/ 0 h 502989"/>
                  <a:gd name="connsiteX5" fmla="*/ 39505 w 77880"/>
                  <a:gd name="connsiteY5" fmla="*/ 112944 h 502989"/>
                  <a:gd name="connsiteX6" fmla="*/ 34864 w 77880"/>
                  <a:gd name="connsiteY6" fmla="*/ 124387 h 502989"/>
                  <a:gd name="connsiteX7" fmla="*/ 39505 w 77880"/>
                  <a:gd name="connsiteY7" fmla="*/ 135424 h 502989"/>
                  <a:gd name="connsiteX8" fmla="*/ 39505 w 77880"/>
                  <a:gd name="connsiteY8" fmla="*/ 225814 h 502989"/>
                  <a:gd name="connsiteX9" fmla="*/ 35366 w 77880"/>
                  <a:gd name="connsiteY9" fmla="*/ 236505 h 502989"/>
                  <a:gd name="connsiteX10" fmla="*/ 39505 w 77880"/>
                  <a:gd name="connsiteY10" fmla="*/ 248262 h 502989"/>
                  <a:gd name="connsiteX11" fmla="*/ 39505 w 77880"/>
                  <a:gd name="connsiteY11" fmla="*/ 338652 h 502989"/>
                  <a:gd name="connsiteX12" fmla="*/ 34864 w 77880"/>
                  <a:gd name="connsiteY12" fmla="*/ 349625 h 502989"/>
                  <a:gd name="connsiteX13" fmla="*/ 39505 w 77880"/>
                  <a:gd name="connsiteY13" fmla="*/ 361164 h 502989"/>
                  <a:gd name="connsiteX14" fmla="*/ 39505 w 77880"/>
                  <a:gd name="connsiteY14" fmla="*/ 452213 h 502989"/>
                  <a:gd name="connsiteX15" fmla="*/ 77881 w 77880"/>
                  <a:gd name="connsiteY15" fmla="*/ 502990 h 50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880" h="502989">
                    <a:moveTo>
                      <a:pt x="77881" y="502990"/>
                    </a:moveTo>
                    <a:lnTo>
                      <a:pt x="0" y="502990"/>
                    </a:lnTo>
                    <a:lnTo>
                      <a:pt x="0" y="18791"/>
                    </a:lnTo>
                    <a:lnTo>
                      <a:pt x="13168" y="0"/>
                    </a:lnTo>
                    <a:lnTo>
                      <a:pt x="39505" y="0"/>
                    </a:lnTo>
                    <a:lnTo>
                      <a:pt x="39505" y="112944"/>
                    </a:lnTo>
                    <a:cubicBezTo>
                      <a:pt x="39505" y="112944"/>
                      <a:pt x="34864" y="116110"/>
                      <a:pt x="34864" y="124387"/>
                    </a:cubicBezTo>
                    <a:cubicBezTo>
                      <a:pt x="34864" y="132664"/>
                      <a:pt x="39505" y="135424"/>
                      <a:pt x="39505" y="135424"/>
                    </a:cubicBezTo>
                    <a:lnTo>
                      <a:pt x="39505" y="225814"/>
                    </a:lnTo>
                    <a:cubicBezTo>
                      <a:pt x="39505" y="225814"/>
                      <a:pt x="35366" y="229482"/>
                      <a:pt x="35366" y="236505"/>
                    </a:cubicBezTo>
                    <a:cubicBezTo>
                      <a:pt x="35366" y="243527"/>
                      <a:pt x="39505" y="248262"/>
                      <a:pt x="39505" y="248262"/>
                    </a:cubicBezTo>
                    <a:lnTo>
                      <a:pt x="39505" y="338652"/>
                    </a:lnTo>
                    <a:cubicBezTo>
                      <a:pt x="39505" y="338652"/>
                      <a:pt x="34864" y="341850"/>
                      <a:pt x="34864" y="349625"/>
                    </a:cubicBezTo>
                    <a:cubicBezTo>
                      <a:pt x="34864" y="357400"/>
                      <a:pt x="39505" y="361164"/>
                      <a:pt x="39505" y="361164"/>
                    </a:cubicBezTo>
                    <a:lnTo>
                      <a:pt x="39505" y="452213"/>
                    </a:lnTo>
                    <a:lnTo>
                      <a:pt x="77881" y="50299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FF7ACDF-5FA7-17FC-12F3-04E10A9F07EC}"/>
                  </a:ext>
                </a:extLst>
              </p:cNvPr>
              <p:cNvSpPr/>
              <p:nvPr/>
            </p:nvSpPr>
            <p:spPr>
              <a:xfrm>
                <a:off x="3166380" y="2643028"/>
                <a:ext cx="141428" cy="54553"/>
              </a:xfrm>
              <a:custGeom>
                <a:avLst/>
                <a:gdLst>
                  <a:gd name="connsiteX0" fmla="*/ 94059 w 141428"/>
                  <a:gd name="connsiteY0" fmla="*/ 19002 h 54553"/>
                  <a:gd name="connsiteX1" fmla="*/ 94059 w 141428"/>
                  <a:gd name="connsiteY1" fmla="*/ 0 h 54553"/>
                  <a:gd name="connsiteX2" fmla="*/ 0 w 141428"/>
                  <a:gd name="connsiteY2" fmla="*/ 0 h 54553"/>
                  <a:gd name="connsiteX3" fmla="*/ 0 w 141428"/>
                  <a:gd name="connsiteY3" fmla="*/ 54554 h 54553"/>
                  <a:gd name="connsiteX4" fmla="*/ 141428 w 141428"/>
                  <a:gd name="connsiteY4" fmla="*/ 54554 h 54553"/>
                  <a:gd name="connsiteX5" fmla="*/ 141428 w 141428"/>
                  <a:gd name="connsiteY5" fmla="*/ 19002 h 5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428" h="54553">
                    <a:moveTo>
                      <a:pt x="94059" y="19002"/>
                    </a:moveTo>
                    <a:lnTo>
                      <a:pt x="94059" y="0"/>
                    </a:lnTo>
                    <a:lnTo>
                      <a:pt x="0" y="0"/>
                    </a:lnTo>
                    <a:lnTo>
                      <a:pt x="0" y="54554"/>
                    </a:lnTo>
                    <a:lnTo>
                      <a:pt x="141428" y="54554"/>
                    </a:lnTo>
                    <a:lnTo>
                      <a:pt x="141428" y="1900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86A92F-827C-B098-46AC-719B407F5CD4}"/>
                  </a:ext>
                </a:extLst>
              </p:cNvPr>
              <p:cNvSpPr/>
              <p:nvPr/>
            </p:nvSpPr>
            <p:spPr>
              <a:xfrm>
                <a:off x="3128756" y="2661840"/>
                <a:ext cx="225740" cy="1034834"/>
              </a:xfrm>
              <a:custGeom>
                <a:avLst/>
                <a:gdLst>
                  <a:gd name="connsiteX0" fmla="*/ 225741 w 225740"/>
                  <a:gd name="connsiteY0" fmla="*/ 1034835 h 1034834"/>
                  <a:gd name="connsiteX1" fmla="*/ 0 w 225740"/>
                  <a:gd name="connsiteY1" fmla="*/ 1034835 h 1034834"/>
                  <a:gd name="connsiteX2" fmla="*/ 0 w 225740"/>
                  <a:gd name="connsiteY2" fmla="*/ 0 h 1034834"/>
                  <a:gd name="connsiteX3" fmla="*/ 112833 w 225740"/>
                  <a:gd name="connsiteY3" fmla="*/ 190 h 1034834"/>
                  <a:gd name="connsiteX4" fmla="*/ 112833 w 225740"/>
                  <a:gd name="connsiteY4" fmla="*/ 22574 h 1034834"/>
                  <a:gd name="connsiteX5" fmla="*/ 225741 w 225740"/>
                  <a:gd name="connsiteY5" fmla="*/ 22574 h 103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40" h="1034834">
                    <a:moveTo>
                      <a:pt x="225741" y="1034835"/>
                    </a:moveTo>
                    <a:lnTo>
                      <a:pt x="0" y="1034835"/>
                    </a:lnTo>
                    <a:lnTo>
                      <a:pt x="0" y="0"/>
                    </a:lnTo>
                    <a:lnTo>
                      <a:pt x="112833" y="190"/>
                    </a:lnTo>
                    <a:lnTo>
                      <a:pt x="112833" y="22574"/>
                    </a:lnTo>
                    <a:lnTo>
                      <a:pt x="225741" y="2257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77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2F7A9332-72DD-446F-A697-E28C6C90747B}"/>
                  </a:ext>
                </a:extLst>
              </p:cNvPr>
              <p:cNvGrpSpPr/>
              <p:nvPr/>
            </p:nvGrpSpPr>
            <p:grpSpPr>
              <a:xfrm>
                <a:off x="3128756" y="2797284"/>
                <a:ext cx="252077" cy="248314"/>
                <a:chOff x="3128756" y="2797284"/>
                <a:chExt cx="252077" cy="248314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EC88310-5A0B-57A6-0241-856599F94F26}"/>
                    </a:ext>
                  </a:extLst>
                </p:cNvPr>
                <p:cNvSpPr/>
                <p:nvPr/>
              </p:nvSpPr>
              <p:spPr>
                <a:xfrm>
                  <a:off x="3348101" y="2797284"/>
                  <a:ext cx="32732" cy="22574"/>
                </a:xfrm>
                <a:custGeom>
                  <a:avLst/>
                  <a:gdLst>
                    <a:gd name="connsiteX0" fmla="*/ 32732 w 32732"/>
                    <a:gd name="connsiteY0" fmla="*/ 0 h 22574"/>
                    <a:gd name="connsiteX1" fmla="*/ 6396 w 32732"/>
                    <a:gd name="connsiteY1" fmla="*/ 0 h 22574"/>
                    <a:gd name="connsiteX2" fmla="*/ 0 w 32732"/>
                    <a:gd name="connsiteY2" fmla="*/ 11266 h 22574"/>
                    <a:gd name="connsiteX3" fmla="*/ 6396 w 32732"/>
                    <a:gd name="connsiteY3" fmla="*/ 22574 h 22574"/>
                    <a:gd name="connsiteX4" fmla="*/ 32732 w 32732"/>
                    <a:gd name="connsiteY4" fmla="*/ 22574 h 22574"/>
                    <a:gd name="connsiteX5" fmla="*/ 32732 w 32732"/>
                    <a:gd name="connsiteY5" fmla="*/ 0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2" h="22574">
                      <a:moveTo>
                        <a:pt x="32732" y="0"/>
                      </a:moveTo>
                      <a:lnTo>
                        <a:pt x="6396" y="0"/>
                      </a:lnTo>
                      <a:cubicBezTo>
                        <a:pt x="6396" y="0"/>
                        <a:pt x="0" y="2613"/>
                        <a:pt x="0" y="11266"/>
                      </a:cubicBezTo>
                      <a:cubicBezTo>
                        <a:pt x="0" y="19920"/>
                        <a:pt x="6396" y="22574"/>
                        <a:pt x="6396" y="22574"/>
                      </a:cubicBezTo>
                      <a:lnTo>
                        <a:pt x="32732" y="22574"/>
                      </a:lnTo>
                      <a:lnTo>
                        <a:pt x="32732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E5F66EE2-5015-C579-2D06-4D15B6109CCD}"/>
                    </a:ext>
                  </a:extLst>
                </p:cNvPr>
                <p:cNvSpPr/>
                <p:nvPr/>
              </p:nvSpPr>
              <p:spPr>
                <a:xfrm>
                  <a:off x="3348854" y="2910155"/>
                  <a:ext cx="31979" cy="22574"/>
                </a:xfrm>
                <a:custGeom>
                  <a:avLst/>
                  <a:gdLst>
                    <a:gd name="connsiteX0" fmla="*/ 31980 w 31979"/>
                    <a:gd name="connsiteY0" fmla="*/ 22574 h 22574"/>
                    <a:gd name="connsiteX1" fmla="*/ 31980 w 31979"/>
                    <a:gd name="connsiteY1" fmla="*/ 0 h 22574"/>
                    <a:gd name="connsiteX2" fmla="*/ 5644 w 31979"/>
                    <a:gd name="connsiteY2" fmla="*/ 0 h 22574"/>
                    <a:gd name="connsiteX3" fmla="*/ 0 w 31979"/>
                    <a:gd name="connsiteY3" fmla="*/ 11266 h 22574"/>
                    <a:gd name="connsiteX4" fmla="*/ 5644 w 31979"/>
                    <a:gd name="connsiteY4" fmla="*/ 22574 h 22574"/>
                    <a:gd name="connsiteX5" fmla="*/ 31980 w 31979"/>
                    <a:gd name="connsiteY5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79" h="22574">
                      <a:moveTo>
                        <a:pt x="31980" y="22574"/>
                      </a:moveTo>
                      <a:lnTo>
                        <a:pt x="31980" y="0"/>
                      </a:lnTo>
                      <a:lnTo>
                        <a:pt x="5644" y="0"/>
                      </a:lnTo>
                      <a:cubicBezTo>
                        <a:pt x="5644" y="0"/>
                        <a:pt x="0" y="4870"/>
                        <a:pt x="0" y="11266"/>
                      </a:cubicBezTo>
                      <a:cubicBezTo>
                        <a:pt x="0" y="17662"/>
                        <a:pt x="5644" y="22574"/>
                        <a:pt x="5644" y="22574"/>
                      </a:cubicBezTo>
                      <a:lnTo>
                        <a:pt x="31980" y="2257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30E3276-B0BE-A5BF-7E05-2EA50814510E}"/>
                    </a:ext>
                  </a:extLst>
                </p:cNvPr>
                <p:cNvSpPr/>
                <p:nvPr/>
              </p:nvSpPr>
              <p:spPr>
                <a:xfrm>
                  <a:off x="3348571" y="3023025"/>
                  <a:ext cx="32262" cy="22574"/>
                </a:xfrm>
                <a:custGeom>
                  <a:avLst/>
                  <a:gdLst>
                    <a:gd name="connsiteX0" fmla="*/ 32262 w 32262"/>
                    <a:gd name="connsiteY0" fmla="*/ 22574 h 22574"/>
                    <a:gd name="connsiteX1" fmla="*/ 32262 w 32262"/>
                    <a:gd name="connsiteY1" fmla="*/ 0 h 22574"/>
                    <a:gd name="connsiteX2" fmla="*/ 5926 w 32262"/>
                    <a:gd name="connsiteY2" fmla="*/ 0 h 22574"/>
                    <a:gd name="connsiteX3" fmla="*/ 0 w 32262"/>
                    <a:gd name="connsiteY3" fmla="*/ 10702 h 22574"/>
                    <a:gd name="connsiteX4" fmla="*/ 5926 w 32262"/>
                    <a:gd name="connsiteY4" fmla="*/ 22574 h 22574"/>
                    <a:gd name="connsiteX5" fmla="*/ 32262 w 32262"/>
                    <a:gd name="connsiteY5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2" h="22574">
                      <a:moveTo>
                        <a:pt x="32262" y="22574"/>
                      </a:moveTo>
                      <a:lnTo>
                        <a:pt x="32262" y="0"/>
                      </a:lnTo>
                      <a:lnTo>
                        <a:pt x="5926" y="0"/>
                      </a:lnTo>
                      <a:cubicBezTo>
                        <a:pt x="5926" y="0"/>
                        <a:pt x="0" y="3365"/>
                        <a:pt x="0" y="10702"/>
                      </a:cubicBezTo>
                      <a:cubicBezTo>
                        <a:pt x="0" y="18039"/>
                        <a:pt x="5926" y="22574"/>
                        <a:pt x="5926" y="22574"/>
                      </a:cubicBezTo>
                      <a:lnTo>
                        <a:pt x="32262" y="2257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05D00E1-05FE-21EA-D57F-889AC5FEE251}"/>
                    </a:ext>
                  </a:extLst>
                </p:cNvPr>
                <p:cNvSpPr/>
                <p:nvPr/>
              </p:nvSpPr>
              <p:spPr>
                <a:xfrm>
                  <a:off x="3128756" y="2797284"/>
                  <a:ext cx="225740" cy="22574"/>
                </a:xfrm>
                <a:custGeom>
                  <a:avLst/>
                  <a:gdLst>
                    <a:gd name="connsiteX0" fmla="*/ 0 w 225740"/>
                    <a:gd name="connsiteY0" fmla="*/ 0 h 22574"/>
                    <a:gd name="connsiteX1" fmla="*/ 225741 w 225740"/>
                    <a:gd name="connsiteY1" fmla="*/ 0 h 22574"/>
                    <a:gd name="connsiteX2" fmla="*/ 225741 w 225740"/>
                    <a:gd name="connsiteY2" fmla="*/ 22574 h 22574"/>
                    <a:gd name="connsiteX3" fmla="*/ 0 w 225740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0" h="22574">
                      <a:moveTo>
                        <a:pt x="0" y="0"/>
                      </a:moveTo>
                      <a:lnTo>
                        <a:pt x="225741" y="0"/>
                      </a:lnTo>
                      <a:lnTo>
                        <a:pt x="225741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30D07976-3E9A-2522-F9A6-25E206A87111}"/>
                    </a:ext>
                  </a:extLst>
                </p:cNvPr>
                <p:cNvSpPr/>
                <p:nvPr/>
              </p:nvSpPr>
              <p:spPr>
                <a:xfrm>
                  <a:off x="3128756" y="3023025"/>
                  <a:ext cx="225740" cy="22574"/>
                </a:xfrm>
                <a:custGeom>
                  <a:avLst/>
                  <a:gdLst>
                    <a:gd name="connsiteX0" fmla="*/ 0 w 225740"/>
                    <a:gd name="connsiteY0" fmla="*/ 0 h 22574"/>
                    <a:gd name="connsiteX1" fmla="*/ 225741 w 225740"/>
                    <a:gd name="connsiteY1" fmla="*/ 0 h 22574"/>
                    <a:gd name="connsiteX2" fmla="*/ 225741 w 225740"/>
                    <a:gd name="connsiteY2" fmla="*/ 22574 h 22574"/>
                    <a:gd name="connsiteX3" fmla="*/ 0 w 225740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0" h="22574">
                      <a:moveTo>
                        <a:pt x="0" y="0"/>
                      </a:moveTo>
                      <a:lnTo>
                        <a:pt x="225741" y="0"/>
                      </a:lnTo>
                      <a:lnTo>
                        <a:pt x="225741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47F9AA21-524B-752A-A866-1159B8FDF04C}"/>
                    </a:ext>
                  </a:extLst>
                </p:cNvPr>
                <p:cNvSpPr/>
                <p:nvPr/>
              </p:nvSpPr>
              <p:spPr>
                <a:xfrm>
                  <a:off x="3128756" y="2910155"/>
                  <a:ext cx="225740" cy="22574"/>
                </a:xfrm>
                <a:custGeom>
                  <a:avLst/>
                  <a:gdLst>
                    <a:gd name="connsiteX0" fmla="*/ 0 w 225740"/>
                    <a:gd name="connsiteY0" fmla="*/ 0 h 22574"/>
                    <a:gd name="connsiteX1" fmla="*/ 225741 w 225740"/>
                    <a:gd name="connsiteY1" fmla="*/ 0 h 22574"/>
                    <a:gd name="connsiteX2" fmla="*/ 225741 w 225740"/>
                    <a:gd name="connsiteY2" fmla="*/ 22574 h 22574"/>
                    <a:gd name="connsiteX3" fmla="*/ 0 w 225740"/>
                    <a:gd name="connsiteY3" fmla="*/ 22574 h 2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40" h="22574">
                      <a:moveTo>
                        <a:pt x="0" y="0"/>
                      </a:moveTo>
                      <a:lnTo>
                        <a:pt x="225741" y="0"/>
                      </a:lnTo>
                      <a:lnTo>
                        <a:pt x="225741" y="22574"/>
                      </a:lnTo>
                      <a:lnTo>
                        <a:pt x="0" y="225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78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4C474A6C-20F6-8EFE-723B-33E62890C449}"/>
                  </a:ext>
                </a:extLst>
              </p:cNvPr>
              <p:cNvGrpSpPr/>
              <p:nvPr/>
            </p:nvGrpSpPr>
            <p:grpSpPr>
              <a:xfrm>
                <a:off x="3128756" y="2706047"/>
                <a:ext cx="252077" cy="295343"/>
                <a:chOff x="3128756" y="2706047"/>
                <a:chExt cx="252077" cy="295343"/>
              </a:xfrm>
              <a:solidFill>
                <a:srgbClr val="D2D2D2"/>
              </a:solidFill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F08AE40-2D98-4BCE-CFDD-817986A6357E}"/>
                    </a:ext>
                  </a:extLst>
                </p:cNvPr>
                <p:cNvSpPr/>
                <p:nvPr/>
              </p:nvSpPr>
              <p:spPr>
                <a:xfrm>
                  <a:off x="3128756" y="2706047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9622F24-9916-960A-8DA8-4CDBE5E04BDD}"/>
                    </a:ext>
                  </a:extLst>
                </p:cNvPr>
                <p:cNvSpPr/>
                <p:nvPr/>
              </p:nvSpPr>
              <p:spPr>
                <a:xfrm>
                  <a:off x="3128756" y="2728621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5CDBBA41-8915-A01C-EBBC-4BEEBDEFBD19}"/>
                    </a:ext>
                  </a:extLst>
                </p:cNvPr>
                <p:cNvSpPr/>
                <p:nvPr/>
              </p:nvSpPr>
              <p:spPr>
                <a:xfrm>
                  <a:off x="3128756" y="2751195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50FC271A-276A-E13C-B62B-1529FD8BA016}"/>
                    </a:ext>
                  </a:extLst>
                </p:cNvPr>
                <p:cNvSpPr/>
                <p:nvPr/>
              </p:nvSpPr>
              <p:spPr>
                <a:xfrm>
                  <a:off x="3128756" y="2773770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C8986BB-BE74-A102-3FEA-473A90840841}"/>
                    </a:ext>
                  </a:extLst>
                </p:cNvPr>
                <p:cNvSpPr/>
                <p:nvPr/>
              </p:nvSpPr>
              <p:spPr>
                <a:xfrm>
                  <a:off x="3128756" y="2841492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473E296F-6019-7A7F-B796-4C89BE02BFD3}"/>
                    </a:ext>
                  </a:extLst>
                </p:cNvPr>
                <p:cNvSpPr/>
                <p:nvPr/>
              </p:nvSpPr>
              <p:spPr>
                <a:xfrm>
                  <a:off x="3128756" y="2864066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2C3BCF9-BF7D-047E-E180-1C5EA0EDA536}"/>
                    </a:ext>
                  </a:extLst>
                </p:cNvPr>
                <p:cNvSpPr/>
                <p:nvPr/>
              </p:nvSpPr>
              <p:spPr>
                <a:xfrm>
                  <a:off x="3128756" y="2886640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1881890-C697-B402-71B2-6DED4F013014}"/>
                    </a:ext>
                  </a:extLst>
                </p:cNvPr>
                <p:cNvSpPr/>
                <p:nvPr/>
              </p:nvSpPr>
              <p:spPr>
                <a:xfrm>
                  <a:off x="3128756" y="2954362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18299F88-808C-2118-D93D-E0F5C64BB192}"/>
                    </a:ext>
                  </a:extLst>
                </p:cNvPr>
                <p:cNvSpPr/>
                <p:nvPr/>
              </p:nvSpPr>
              <p:spPr>
                <a:xfrm>
                  <a:off x="3128756" y="2976936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0DE0045-C8F6-FCF3-5D5F-CDF9FF920BF3}"/>
                    </a:ext>
                  </a:extLst>
                </p:cNvPr>
                <p:cNvSpPr/>
                <p:nvPr/>
              </p:nvSpPr>
              <p:spPr>
                <a:xfrm>
                  <a:off x="3128756" y="2999510"/>
                  <a:ext cx="252077" cy="1881"/>
                </a:xfrm>
                <a:custGeom>
                  <a:avLst/>
                  <a:gdLst>
                    <a:gd name="connsiteX0" fmla="*/ 0 w 252077"/>
                    <a:gd name="connsiteY0" fmla="*/ 0 h 1881"/>
                    <a:gd name="connsiteX1" fmla="*/ 252077 w 252077"/>
                    <a:gd name="connsiteY1" fmla="*/ 0 h 1881"/>
                    <a:gd name="connsiteX2" fmla="*/ 252077 w 252077"/>
                    <a:gd name="connsiteY2" fmla="*/ 1881 h 1881"/>
                    <a:gd name="connsiteX3" fmla="*/ 0 w 252077"/>
                    <a:gd name="connsiteY3" fmla="*/ 1881 h 1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077" h="1881">
                      <a:moveTo>
                        <a:pt x="0" y="0"/>
                      </a:moveTo>
                      <a:lnTo>
                        <a:pt x="252077" y="0"/>
                      </a:lnTo>
                      <a:lnTo>
                        <a:pt x="252077" y="1881"/>
                      </a:lnTo>
                      <a:lnTo>
                        <a:pt x="0" y="188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20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AC01EDFC-2029-19B6-D708-1317BC294C1E}"/>
                </a:ext>
              </a:extLst>
            </p:cNvPr>
            <p:cNvGrpSpPr/>
            <p:nvPr/>
          </p:nvGrpSpPr>
          <p:grpSpPr>
            <a:xfrm>
              <a:off x="4031719" y="2887580"/>
              <a:ext cx="303711" cy="812666"/>
              <a:chOff x="4031719" y="2887580"/>
              <a:chExt cx="303711" cy="812666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EEC1460-0D85-912C-9332-916FF52289D0}"/>
                  </a:ext>
                </a:extLst>
              </p:cNvPr>
              <p:cNvSpPr/>
              <p:nvPr/>
            </p:nvSpPr>
            <p:spPr>
              <a:xfrm>
                <a:off x="4031719" y="2887580"/>
                <a:ext cx="225740" cy="39504"/>
              </a:xfrm>
              <a:custGeom>
                <a:avLst/>
                <a:gdLst>
                  <a:gd name="connsiteX0" fmla="*/ 18435 w 225740"/>
                  <a:gd name="connsiteY0" fmla="*/ 39505 h 39504"/>
                  <a:gd name="connsiteX1" fmla="*/ 225741 w 225740"/>
                  <a:gd name="connsiteY1" fmla="*/ 39505 h 39504"/>
                  <a:gd name="connsiteX2" fmla="*/ 225741 w 225740"/>
                  <a:gd name="connsiteY2" fmla="*/ 0 h 39504"/>
                  <a:gd name="connsiteX3" fmla="*/ 0 w 225740"/>
                  <a:gd name="connsiteY3" fmla="*/ 0 h 39504"/>
                  <a:gd name="connsiteX4" fmla="*/ 0 w 225740"/>
                  <a:gd name="connsiteY4" fmla="*/ 22741 h 3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0" h="39504">
                    <a:moveTo>
                      <a:pt x="18435" y="39505"/>
                    </a:moveTo>
                    <a:lnTo>
                      <a:pt x="225741" y="39505"/>
                    </a:lnTo>
                    <a:lnTo>
                      <a:pt x="225741" y="0"/>
                    </a:lnTo>
                    <a:lnTo>
                      <a:pt x="0" y="0"/>
                    </a:lnTo>
                    <a:lnTo>
                      <a:pt x="0" y="22741"/>
                    </a:lnTo>
                    <a:close/>
                  </a:path>
                </a:pathLst>
              </a:custGeom>
              <a:solidFill>
                <a:schemeClr val="bg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45C90E4-0A5D-7D89-7C46-F16A1D39DFD2}"/>
                  </a:ext>
                </a:extLst>
              </p:cNvPr>
              <p:cNvSpPr/>
              <p:nvPr/>
            </p:nvSpPr>
            <p:spPr>
              <a:xfrm>
                <a:off x="4031719" y="2910155"/>
                <a:ext cx="303711" cy="790092"/>
              </a:xfrm>
              <a:custGeom>
                <a:avLst/>
                <a:gdLst>
                  <a:gd name="connsiteX0" fmla="*/ 301542 w 303711"/>
                  <a:gd name="connsiteY0" fmla="*/ 790092 h 790092"/>
                  <a:gd name="connsiteX1" fmla="*/ 0 w 303711"/>
                  <a:gd name="connsiteY1" fmla="*/ 790092 h 790092"/>
                  <a:gd name="connsiteX2" fmla="*/ 0 w 303711"/>
                  <a:gd name="connsiteY2" fmla="*/ 0 h 790092"/>
                  <a:gd name="connsiteX3" fmla="*/ 303711 w 303711"/>
                  <a:gd name="connsiteY3" fmla="*/ 0 h 79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711" h="790092">
                    <a:moveTo>
                      <a:pt x="301542" y="790092"/>
                    </a:moveTo>
                    <a:lnTo>
                      <a:pt x="0" y="790092"/>
                    </a:lnTo>
                    <a:lnTo>
                      <a:pt x="0" y="0"/>
                    </a:lnTo>
                    <a:lnTo>
                      <a:pt x="303711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809CEB0-D83E-BC63-9C9E-67586B960A79}"/>
                  </a:ext>
                </a:extLst>
              </p:cNvPr>
              <p:cNvSpPr/>
              <p:nvPr/>
            </p:nvSpPr>
            <p:spPr>
              <a:xfrm>
                <a:off x="4255578" y="2910155"/>
                <a:ext cx="3762" cy="451481"/>
              </a:xfrm>
              <a:custGeom>
                <a:avLst/>
                <a:gdLst>
                  <a:gd name="connsiteX0" fmla="*/ 0 w 3762"/>
                  <a:gd name="connsiteY0" fmla="*/ 0 h 451481"/>
                  <a:gd name="connsiteX1" fmla="*/ 3762 w 3762"/>
                  <a:gd name="connsiteY1" fmla="*/ 0 h 451481"/>
                  <a:gd name="connsiteX2" fmla="*/ 3762 w 3762"/>
                  <a:gd name="connsiteY2" fmla="*/ 451481 h 451481"/>
                  <a:gd name="connsiteX3" fmla="*/ 0 w 3762"/>
                  <a:gd name="connsiteY3" fmla="*/ 451481 h 45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2" h="451481">
                    <a:moveTo>
                      <a:pt x="0" y="0"/>
                    </a:moveTo>
                    <a:lnTo>
                      <a:pt x="3762" y="0"/>
                    </a:lnTo>
                    <a:lnTo>
                      <a:pt x="3762" y="451481"/>
                    </a:lnTo>
                    <a:lnTo>
                      <a:pt x="0" y="451481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0BE2E02-EF52-4E3D-C635-C2EDD7571588}"/>
                  </a:ext>
                </a:extLst>
              </p:cNvPr>
              <p:cNvSpPr/>
              <p:nvPr/>
            </p:nvSpPr>
            <p:spPr>
              <a:xfrm>
                <a:off x="4270628" y="2910155"/>
                <a:ext cx="3762" cy="451481"/>
              </a:xfrm>
              <a:custGeom>
                <a:avLst/>
                <a:gdLst>
                  <a:gd name="connsiteX0" fmla="*/ 0 w 3762"/>
                  <a:gd name="connsiteY0" fmla="*/ 0 h 451481"/>
                  <a:gd name="connsiteX1" fmla="*/ 3762 w 3762"/>
                  <a:gd name="connsiteY1" fmla="*/ 0 h 451481"/>
                  <a:gd name="connsiteX2" fmla="*/ 3762 w 3762"/>
                  <a:gd name="connsiteY2" fmla="*/ 451481 h 451481"/>
                  <a:gd name="connsiteX3" fmla="*/ 0 w 3762"/>
                  <a:gd name="connsiteY3" fmla="*/ 451481 h 45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2" h="451481">
                    <a:moveTo>
                      <a:pt x="0" y="0"/>
                    </a:moveTo>
                    <a:lnTo>
                      <a:pt x="3762" y="0"/>
                    </a:lnTo>
                    <a:lnTo>
                      <a:pt x="3762" y="451481"/>
                    </a:lnTo>
                    <a:lnTo>
                      <a:pt x="0" y="451481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7AA1880-AD26-81DA-3B58-6E2DD3BB67B1}"/>
                  </a:ext>
                </a:extLst>
              </p:cNvPr>
              <p:cNvSpPr/>
              <p:nvPr/>
            </p:nvSpPr>
            <p:spPr>
              <a:xfrm>
                <a:off x="4285677" y="2910155"/>
                <a:ext cx="3762" cy="451481"/>
              </a:xfrm>
              <a:custGeom>
                <a:avLst/>
                <a:gdLst>
                  <a:gd name="connsiteX0" fmla="*/ 0 w 3762"/>
                  <a:gd name="connsiteY0" fmla="*/ 0 h 451481"/>
                  <a:gd name="connsiteX1" fmla="*/ 3762 w 3762"/>
                  <a:gd name="connsiteY1" fmla="*/ 0 h 451481"/>
                  <a:gd name="connsiteX2" fmla="*/ 3762 w 3762"/>
                  <a:gd name="connsiteY2" fmla="*/ 451481 h 451481"/>
                  <a:gd name="connsiteX3" fmla="*/ 0 w 3762"/>
                  <a:gd name="connsiteY3" fmla="*/ 451481 h 45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2" h="451481">
                    <a:moveTo>
                      <a:pt x="0" y="0"/>
                    </a:moveTo>
                    <a:lnTo>
                      <a:pt x="3762" y="0"/>
                    </a:lnTo>
                    <a:lnTo>
                      <a:pt x="3762" y="451481"/>
                    </a:lnTo>
                    <a:lnTo>
                      <a:pt x="0" y="451481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4865728-B97E-FA61-27F5-37D265C48D38}"/>
                  </a:ext>
                </a:extLst>
              </p:cNvPr>
              <p:cNvSpPr/>
              <p:nvPr/>
            </p:nvSpPr>
            <p:spPr>
              <a:xfrm>
                <a:off x="4031719" y="3023025"/>
                <a:ext cx="225740" cy="22574"/>
              </a:xfrm>
              <a:custGeom>
                <a:avLst/>
                <a:gdLst>
                  <a:gd name="connsiteX0" fmla="*/ 0 w 225740"/>
                  <a:gd name="connsiteY0" fmla="*/ 0 h 22574"/>
                  <a:gd name="connsiteX1" fmla="*/ 225741 w 225740"/>
                  <a:gd name="connsiteY1" fmla="*/ 0 h 22574"/>
                  <a:gd name="connsiteX2" fmla="*/ 225741 w 225740"/>
                  <a:gd name="connsiteY2" fmla="*/ 22574 h 22574"/>
                  <a:gd name="connsiteX3" fmla="*/ 0 w 225740"/>
                  <a:gd name="connsiteY3" fmla="*/ 22574 h 2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40" h="22574">
                    <a:moveTo>
                      <a:pt x="0" y="0"/>
                    </a:moveTo>
                    <a:lnTo>
                      <a:pt x="225741" y="0"/>
                    </a:lnTo>
                    <a:lnTo>
                      <a:pt x="225741" y="22574"/>
                    </a:lnTo>
                    <a:lnTo>
                      <a:pt x="0" y="22574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76A0CBA-BB63-67E5-A209-66832A20992D}"/>
                  </a:ext>
                </a:extLst>
              </p:cNvPr>
              <p:cNvSpPr/>
              <p:nvPr/>
            </p:nvSpPr>
            <p:spPr>
              <a:xfrm>
                <a:off x="4031719" y="3068173"/>
                <a:ext cx="225740" cy="22574"/>
              </a:xfrm>
              <a:custGeom>
                <a:avLst/>
                <a:gdLst>
                  <a:gd name="connsiteX0" fmla="*/ 0 w 225740"/>
                  <a:gd name="connsiteY0" fmla="*/ 0 h 22574"/>
                  <a:gd name="connsiteX1" fmla="*/ 225741 w 225740"/>
                  <a:gd name="connsiteY1" fmla="*/ 0 h 22574"/>
                  <a:gd name="connsiteX2" fmla="*/ 225741 w 225740"/>
                  <a:gd name="connsiteY2" fmla="*/ 22574 h 22574"/>
                  <a:gd name="connsiteX3" fmla="*/ 0 w 225740"/>
                  <a:gd name="connsiteY3" fmla="*/ 22574 h 2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40" h="22574">
                    <a:moveTo>
                      <a:pt x="0" y="0"/>
                    </a:moveTo>
                    <a:lnTo>
                      <a:pt x="225741" y="0"/>
                    </a:lnTo>
                    <a:lnTo>
                      <a:pt x="225741" y="22574"/>
                    </a:lnTo>
                    <a:lnTo>
                      <a:pt x="0" y="22574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7992056-D988-F400-287A-D3CB4EA2E517}"/>
                  </a:ext>
                </a:extLst>
              </p:cNvPr>
              <p:cNvSpPr/>
              <p:nvPr/>
            </p:nvSpPr>
            <p:spPr>
              <a:xfrm>
                <a:off x="4031719" y="3117083"/>
                <a:ext cx="225740" cy="22574"/>
              </a:xfrm>
              <a:custGeom>
                <a:avLst/>
                <a:gdLst>
                  <a:gd name="connsiteX0" fmla="*/ 0 w 225740"/>
                  <a:gd name="connsiteY0" fmla="*/ 0 h 22574"/>
                  <a:gd name="connsiteX1" fmla="*/ 225741 w 225740"/>
                  <a:gd name="connsiteY1" fmla="*/ 0 h 22574"/>
                  <a:gd name="connsiteX2" fmla="*/ 225741 w 225740"/>
                  <a:gd name="connsiteY2" fmla="*/ 22574 h 22574"/>
                  <a:gd name="connsiteX3" fmla="*/ 0 w 225740"/>
                  <a:gd name="connsiteY3" fmla="*/ 22574 h 2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40" h="22574">
                    <a:moveTo>
                      <a:pt x="0" y="0"/>
                    </a:moveTo>
                    <a:lnTo>
                      <a:pt x="225741" y="0"/>
                    </a:lnTo>
                    <a:lnTo>
                      <a:pt x="225741" y="22574"/>
                    </a:lnTo>
                    <a:lnTo>
                      <a:pt x="0" y="22574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9B84D3B-9B50-2FE3-D7B8-B56DFD97ACA2}"/>
                  </a:ext>
                </a:extLst>
              </p:cNvPr>
              <p:cNvSpPr/>
              <p:nvPr/>
            </p:nvSpPr>
            <p:spPr>
              <a:xfrm>
                <a:off x="4031719" y="3162232"/>
                <a:ext cx="225740" cy="22574"/>
              </a:xfrm>
              <a:custGeom>
                <a:avLst/>
                <a:gdLst>
                  <a:gd name="connsiteX0" fmla="*/ 0 w 225740"/>
                  <a:gd name="connsiteY0" fmla="*/ 0 h 22574"/>
                  <a:gd name="connsiteX1" fmla="*/ 225741 w 225740"/>
                  <a:gd name="connsiteY1" fmla="*/ 0 h 22574"/>
                  <a:gd name="connsiteX2" fmla="*/ 225741 w 225740"/>
                  <a:gd name="connsiteY2" fmla="*/ 22574 h 22574"/>
                  <a:gd name="connsiteX3" fmla="*/ 0 w 225740"/>
                  <a:gd name="connsiteY3" fmla="*/ 22574 h 2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40" h="22574">
                    <a:moveTo>
                      <a:pt x="0" y="0"/>
                    </a:moveTo>
                    <a:lnTo>
                      <a:pt x="225741" y="0"/>
                    </a:lnTo>
                    <a:lnTo>
                      <a:pt x="225741" y="22574"/>
                    </a:lnTo>
                    <a:lnTo>
                      <a:pt x="0" y="22574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91B2F-98DC-A1AB-96D9-95D295431BCF}"/>
                </a:ext>
              </a:extLst>
            </p:cNvPr>
            <p:cNvSpPr/>
            <p:nvPr/>
          </p:nvSpPr>
          <p:spPr>
            <a:xfrm>
              <a:off x="3819146" y="3160350"/>
              <a:ext cx="697914" cy="348018"/>
            </a:xfrm>
            <a:custGeom>
              <a:avLst/>
              <a:gdLst>
                <a:gd name="connsiteX0" fmla="*/ 616328 w 697914"/>
                <a:gd name="connsiteY0" fmla="*/ 167562 h 348018"/>
                <a:gd name="connsiteX1" fmla="*/ 545563 w 697914"/>
                <a:gd name="connsiteY1" fmla="*/ 197811 h 348018"/>
                <a:gd name="connsiteX2" fmla="*/ 517576 w 697914"/>
                <a:gd name="connsiteY2" fmla="*/ 152123 h 348018"/>
                <a:gd name="connsiteX3" fmla="*/ 450413 w 697914"/>
                <a:gd name="connsiteY3" fmla="*/ 119378 h 348018"/>
                <a:gd name="connsiteX4" fmla="*/ 402084 w 697914"/>
                <a:gd name="connsiteY4" fmla="*/ 89729 h 348018"/>
                <a:gd name="connsiteX5" fmla="*/ 304750 w 697914"/>
                <a:gd name="connsiteY5" fmla="*/ 35741 h 348018"/>
                <a:gd name="connsiteX6" fmla="*/ 270539 w 697914"/>
                <a:gd name="connsiteY6" fmla="*/ 40929 h 348018"/>
                <a:gd name="connsiteX7" fmla="*/ 216745 w 697914"/>
                <a:gd name="connsiteY7" fmla="*/ 30126 h 348018"/>
                <a:gd name="connsiteX8" fmla="*/ 128435 w 697914"/>
                <a:gd name="connsiteY8" fmla="*/ 65 h 348018"/>
                <a:gd name="connsiteX9" fmla="*/ 38 w 697914"/>
                <a:gd name="connsiteY9" fmla="*/ 129423 h 348018"/>
                <a:gd name="connsiteX10" fmla="*/ 132623 w 697914"/>
                <a:gd name="connsiteY10" fmla="*/ 265246 h 348018"/>
                <a:gd name="connsiteX11" fmla="*/ 222324 w 697914"/>
                <a:gd name="connsiteY11" fmla="*/ 230288 h 348018"/>
                <a:gd name="connsiteX12" fmla="*/ 304750 w 697914"/>
                <a:gd name="connsiteY12" fmla="*/ 265246 h 348018"/>
                <a:gd name="connsiteX13" fmla="*/ 325697 w 697914"/>
                <a:gd name="connsiteY13" fmla="*/ 263304 h 348018"/>
                <a:gd name="connsiteX14" fmla="*/ 355291 w 697914"/>
                <a:gd name="connsiteY14" fmla="*/ 314408 h 348018"/>
                <a:gd name="connsiteX15" fmla="*/ 517576 w 697914"/>
                <a:gd name="connsiteY15" fmla="*/ 314408 h 348018"/>
                <a:gd name="connsiteX16" fmla="*/ 534274 w 697914"/>
                <a:gd name="connsiteY16" fmla="*/ 293219 h 348018"/>
                <a:gd name="connsiteX17" fmla="*/ 611381 w 697914"/>
                <a:gd name="connsiteY17" fmla="*/ 340493 h 348018"/>
                <a:gd name="connsiteX18" fmla="*/ 697851 w 697914"/>
                <a:gd name="connsiteY18" fmla="*/ 250593 h 348018"/>
                <a:gd name="connsiteX19" fmla="*/ 616328 w 697914"/>
                <a:gd name="connsiteY19" fmla="*/ 167562 h 34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7914" h="348018">
                  <a:moveTo>
                    <a:pt x="616328" y="167562"/>
                  </a:moveTo>
                  <a:cubicBezTo>
                    <a:pt x="587985" y="165984"/>
                    <a:pt x="562422" y="178069"/>
                    <a:pt x="545563" y="197811"/>
                  </a:cubicBezTo>
                  <a:cubicBezTo>
                    <a:pt x="540150" y="181109"/>
                    <a:pt x="530844" y="165391"/>
                    <a:pt x="517576" y="152123"/>
                  </a:cubicBezTo>
                  <a:cubicBezTo>
                    <a:pt x="498731" y="133280"/>
                    <a:pt x="474964" y="122369"/>
                    <a:pt x="450413" y="119378"/>
                  </a:cubicBezTo>
                  <a:cubicBezTo>
                    <a:pt x="430689" y="116976"/>
                    <a:pt x="412618" y="106577"/>
                    <a:pt x="402084" y="89729"/>
                  </a:cubicBezTo>
                  <a:cubicBezTo>
                    <a:pt x="381812" y="57309"/>
                    <a:pt x="345806" y="35741"/>
                    <a:pt x="304750" y="35741"/>
                  </a:cubicBezTo>
                  <a:cubicBezTo>
                    <a:pt x="292835" y="35741"/>
                    <a:pt x="281344" y="37558"/>
                    <a:pt x="270539" y="40929"/>
                  </a:cubicBezTo>
                  <a:cubicBezTo>
                    <a:pt x="252015" y="46708"/>
                    <a:pt x="231732" y="42451"/>
                    <a:pt x="216745" y="30126"/>
                  </a:cubicBezTo>
                  <a:cubicBezTo>
                    <a:pt x="192863" y="10486"/>
                    <a:pt x="162005" y="-970"/>
                    <a:pt x="128435" y="65"/>
                  </a:cubicBezTo>
                  <a:cubicBezTo>
                    <a:pt x="58474" y="2222"/>
                    <a:pt x="1686" y="59449"/>
                    <a:pt x="38" y="129423"/>
                  </a:cubicBezTo>
                  <a:cubicBezTo>
                    <a:pt x="-1721" y="204130"/>
                    <a:pt x="58313" y="265246"/>
                    <a:pt x="132623" y="265246"/>
                  </a:cubicBezTo>
                  <a:cubicBezTo>
                    <a:pt x="167219" y="265246"/>
                    <a:pt x="198712" y="251987"/>
                    <a:pt x="222324" y="230288"/>
                  </a:cubicBezTo>
                  <a:cubicBezTo>
                    <a:pt x="243185" y="251833"/>
                    <a:pt x="272394" y="265246"/>
                    <a:pt x="304750" y="265246"/>
                  </a:cubicBezTo>
                  <a:cubicBezTo>
                    <a:pt x="311908" y="265246"/>
                    <a:pt x="318900" y="264557"/>
                    <a:pt x="325697" y="263304"/>
                  </a:cubicBezTo>
                  <a:cubicBezTo>
                    <a:pt x="330755" y="282022"/>
                    <a:pt x="340599" y="299715"/>
                    <a:pt x="355291" y="314408"/>
                  </a:cubicBezTo>
                  <a:cubicBezTo>
                    <a:pt x="400105" y="359222"/>
                    <a:pt x="472763" y="359222"/>
                    <a:pt x="517576" y="314408"/>
                  </a:cubicBezTo>
                  <a:cubicBezTo>
                    <a:pt x="524104" y="307883"/>
                    <a:pt x="529650" y="300753"/>
                    <a:pt x="534274" y="293219"/>
                  </a:cubicBezTo>
                  <a:cubicBezTo>
                    <a:pt x="548586" y="321271"/>
                    <a:pt x="577731" y="340493"/>
                    <a:pt x="611381" y="340493"/>
                  </a:cubicBezTo>
                  <a:cubicBezTo>
                    <a:pt x="660290" y="340493"/>
                    <a:pt x="699721" y="299918"/>
                    <a:pt x="697851" y="250593"/>
                  </a:cubicBezTo>
                  <a:cubicBezTo>
                    <a:pt x="696173" y="206337"/>
                    <a:pt x="660547" y="170027"/>
                    <a:pt x="616328" y="16756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22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6B0D49BD-F1E2-6487-B167-B3B7500BBA39}"/>
                </a:ext>
              </a:extLst>
            </p:cNvPr>
            <p:cNvGrpSpPr/>
            <p:nvPr/>
          </p:nvGrpSpPr>
          <p:grpSpPr>
            <a:xfrm>
              <a:off x="3647864" y="2503821"/>
              <a:ext cx="158114" cy="1188900"/>
              <a:chOff x="3647864" y="2503821"/>
              <a:chExt cx="158114" cy="11889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1A58094-BB84-9137-9394-0DE9F4C8E8BB}"/>
                  </a:ext>
                </a:extLst>
              </p:cNvPr>
              <p:cNvSpPr/>
              <p:nvPr/>
            </p:nvSpPr>
            <p:spPr>
              <a:xfrm>
                <a:off x="3674296" y="2503821"/>
                <a:ext cx="90296" cy="73365"/>
              </a:xfrm>
              <a:custGeom>
                <a:avLst/>
                <a:gdLst>
                  <a:gd name="connsiteX0" fmla="*/ 53613 w 90296"/>
                  <a:gd name="connsiteY0" fmla="*/ 45148 h 73365"/>
                  <a:gd name="connsiteX1" fmla="*/ 53613 w 90296"/>
                  <a:gd name="connsiteY1" fmla="*/ 0 h 73365"/>
                  <a:gd name="connsiteX2" fmla="*/ 51732 w 90296"/>
                  <a:gd name="connsiteY2" fmla="*/ 0 h 73365"/>
                  <a:gd name="connsiteX3" fmla="*/ 51732 w 90296"/>
                  <a:gd name="connsiteY3" fmla="*/ 45148 h 73365"/>
                  <a:gd name="connsiteX4" fmla="*/ 34802 w 90296"/>
                  <a:gd name="connsiteY4" fmla="*/ 45148 h 73365"/>
                  <a:gd name="connsiteX5" fmla="*/ 34802 w 90296"/>
                  <a:gd name="connsiteY5" fmla="*/ 0 h 73365"/>
                  <a:gd name="connsiteX6" fmla="*/ 32921 w 90296"/>
                  <a:gd name="connsiteY6" fmla="*/ 0 h 73365"/>
                  <a:gd name="connsiteX7" fmla="*/ 32921 w 90296"/>
                  <a:gd name="connsiteY7" fmla="*/ 45148 h 73365"/>
                  <a:gd name="connsiteX8" fmla="*/ 0 w 90296"/>
                  <a:gd name="connsiteY8" fmla="*/ 45148 h 73365"/>
                  <a:gd name="connsiteX9" fmla="*/ 0 w 90296"/>
                  <a:gd name="connsiteY9" fmla="*/ 73366 h 73365"/>
                  <a:gd name="connsiteX10" fmla="*/ 90296 w 90296"/>
                  <a:gd name="connsiteY10" fmla="*/ 73366 h 73365"/>
                  <a:gd name="connsiteX11" fmla="*/ 90296 w 90296"/>
                  <a:gd name="connsiteY11" fmla="*/ 45148 h 7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296" h="73365">
                    <a:moveTo>
                      <a:pt x="53613" y="45148"/>
                    </a:moveTo>
                    <a:lnTo>
                      <a:pt x="53613" y="0"/>
                    </a:lnTo>
                    <a:lnTo>
                      <a:pt x="51732" y="0"/>
                    </a:lnTo>
                    <a:lnTo>
                      <a:pt x="51732" y="45148"/>
                    </a:lnTo>
                    <a:lnTo>
                      <a:pt x="34802" y="45148"/>
                    </a:lnTo>
                    <a:lnTo>
                      <a:pt x="34802" y="0"/>
                    </a:lnTo>
                    <a:lnTo>
                      <a:pt x="32921" y="0"/>
                    </a:lnTo>
                    <a:lnTo>
                      <a:pt x="32921" y="45148"/>
                    </a:lnTo>
                    <a:lnTo>
                      <a:pt x="0" y="45148"/>
                    </a:lnTo>
                    <a:lnTo>
                      <a:pt x="0" y="73366"/>
                    </a:lnTo>
                    <a:lnTo>
                      <a:pt x="90296" y="73366"/>
                    </a:lnTo>
                    <a:lnTo>
                      <a:pt x="90296" y="45148"/>
                    </a:lnTo>
                    <a:close/>
                  </a:path>
                </a:pathLst>
              </a:custGeom>
              <a:solidFill>
                <a:schemeClr val="bg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95C9661-E8CA-63D3-7E69-68E25311BF9F}"/>
                  </a:ext>
                </a:extLst>
              </p:cNvPr>
              <p:cNvSpPr/>
              <p:nvPr/>
            </p:nvSpPr>
            <p:spPr>
              <a:xfrm>
                <a:off x="3647864" y="2571544"/>
                <a:ext cx="154352" cy="1121178"/>
              </a:xfrm>
              <a:custGeom>
                <a:avLst/>
                <a:gdLst>
                  <a:gd name="connsiteX0" fmla="*/ 0 w 154352"/>
                  <a:gd name="connsiteY0" fmla="*/ 1121178 h 1121178"/>
                  <a:gd name="connsiteX1" fmla="*/ 0 w 154352"/>
                  <a:gd name="connsiteY1" fmla="*/ 0 h 1121178"/>
                  <a:gd name="connsiteX2" fmla="*/ 105818 w 154352"/>
                  <a:gd name="connsiteY2" fmla="*/ 0 h 1121178"/>
                  <a:gd name="connsiteX3" fmla="*/ 154352 w 154352"/>
                  <a:gd name="connsiteY3" fmla="*/ 18812 h 1121178"/>
                  <a:gd name="connsiteX4" fmla="*/ 154352 w 154352"/>
                  <a:gd name="connsiteY4" fmla="*/ 1121177 h 11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52" h="1121178">
                    <a:moveTo>
                      <a:pt x="0" y="1121178"/>
                    </a:moveTo>
                    <a:lnTo>
                      <a:pt x="0" y="0"/>
                    </a:lnTo>
                    <a:lnTo>
                      <a:pt x="105818" y="0"/>
                    </a:lnTo>
                    <a:lnTo>
                      <a:pt x="154352" y="18812"/>
                    </a:lnTo>
                    <a:lnTo>
                      <a:pt x="154352" y="11211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907E29C-E547-7736-C294-77E1360DE388}"/>
                  </a:ext>
                </a:extLst>
              </p:cNvPr>
              <p:cNvSpPr/>
              <p:nvPr/>
            </p:nvSpPr>
            <p:spPr>
              <a:xfrm>
                <a:off x="3694989" y="2594118"/>
                <a:ext cx="18811" cy="669697"/>
              </a:xfrm>
              <a:custGeom>
                <a:avLst/>
                <a:gdLst>
                  <a:gd name="connsiteX0" fmla="*/ 18812 w 18811"/>
                  <a:gd name="connsiteY0" fmla="*/ 669697 h 669697"/>
                  <a:gd name="connsiteX1" fmla="*/ 0 w 18811"/>
                  <a:gd name="connsiteY1" fmla="*/ 656529 h 669697"/>
                  <a:gd name="connsiteX2" fmla="*/ 0 w 18811"/>
                  <a:gd name="connsiteY2" fmla="*/ 0 h 669697"/>
                  <a:gd name="connsiteX3" fmla="*/ 18812 w 18811"/>
                  <a:gd name="connsiteY3" fmla="*/ 0 h 6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11" h="669697">
                    <a:moveTo>
                      <a:pt x="18812" y="669697"/>
                    </a:moveTo>
                    <a:lnTo>
                      <a:pt x="0" y="656529"/>
                    </a:lnTo>
                    <a:lnTo>
                      <a:pt x="0" y="0"/>
                    </a:lnTo>
                    <a:lnTo>
                      <a:pt x="18812" y="0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3FC208F-8398-9753-014F-73BD485EA12C}"/>
                  </a:ext>
                </a:extLst>
              </p:cNvPr>
              <p:cNvSpPr/>
              <p:nvPr/>
            </p:nvSpPr>
            <p:spPr>
              <a:xfrm>
                <a:off x="3753306" y="2571544"/>
                <a:ext cx="52672" cy="692271"/>
              </a:xfrm>
              <a:custGeom>
                <a:avLst/>
                <a:gdLst>
                  <a:gd name="connsiteX0" fmla="*/ 0 w 52672"/>
                  <a:gd name="connsiteY0" fmla="*/ 0 h 692271"/>
                  <a:gd name="connsiteX1" fmla="*/ 0 w 52672"/>
                  <a:gd name="connsiteY1" fmla="*/ 489105 h 692271"/>
                  <a:gd name="connsiteX2" fmla="*/ 26336 w 52672"/>
                  <a:gd name="connsiteY2" fmla="*/ 489105 h 692271"/>
                  <a:gd name="connsiteX3" fmla="*/ 26336 w 52672"/>
                  <a:gd name="connsiteY3" fmla="*/ 692271 h 692271"/>
                  <a:gd name="connsiteX4" fmla="*/ 52673 w 52672"/>
                  <a:gd name="connsiteY4" fmla="*/ 692271 h 692271"/>
                  <a:gd name="connsiteX5" fmla="*/ 52673 w 52672"/>
                  <a:gd name="connsiteY5" fmla="*/ 0 h 69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72" h="692271">
                    <a:moveTo>
                      <a:pt x="0" y="0"/>
                    </a:moveTo>
                    <a:lnTo>
                      <a:pt x="0" y="489105"/>
                    </a:lnTo>
                    <a:lnTo>
                      <a:pt x="26336" y="489105"/>
                    </a:lnTo>
                    <a:lnTo>
                      <a:pt x="26336" y="692271"/>
                    </a:lnTo>
                    <a:lnTo>
                      <a:pt x="52673" y="692271"/>
                    </a:lnTo>
                    <a:lnTo>
                      <a:pt x="52673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3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6931F4F0-CD45-CCD5-5614-0C5B5DF1B231}"/>
                </a:ext>
              </a:extLst>
            </p:cNvPr>
            <p:cNvGrpSpPr/>
            <p:nvPr/>
          </p:nvGrpSpPr>
          <p:grpSpPr>
            <a:xfrm>
              <a:off x="3380833" y="3136251"/>
              <a:ext cx="314155" cy="564351"/>
              <a:chOff x="3380833" y="3136251"/>
              <a:chExt cx="314155" cy="564351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CB01183-3A3D-93E4-6F2C-B26BB8079A44}"/>
                  </a:ext>
                </a:extLst>
              </p:cNvPr>
              <p:cNvSpPr/>
              <p:nvPr/>
            </p:nvSpPr>
            <p:spPr>
              <a:xfrm>
                <a:off x="3380833" y="3136251"/>
                <a:ext cx="314155" cy="564351"/>
              </a:xfrm>
              <a:custGeom>
                <a:avLst/>
                <a:gdLst>
                  <a:gd name="connsiteX0" fmla="*/ 314156 w 314155"/>
                  <a:gd name="connsiteY0" fmla="*/ 564352 h 564351"/>
                  <a:gd name="connsiteX1" fmla="*/ 198778 w 314155"/>
                  <a:gd name="connsiteY1" fmla="*/ 564352 h 564351"/>
                  <a:gd name="connsiteX2" fmla="*/ 645 w 314155"/>
                  <a:gd name="connsiteY2" fmla="*/ 540649 h 564351"/>
                  <a:gd name="connsiteX3" fmla="*/ 0 w 314155"/>
                  <a:gd name="connsiteY3" fmla="*/ 0 h 564351"/>
                  <a:gd name="connsiteX4" fmla="*/ 314156 w 314155"/>
                  <a:gd name="connsiteY4" fmla="*/ 0 h 56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55" h="564351">
                    <a:moveTo>
                      <a:pt x="314156" y="564352"/>
                    </a:moveTo>
                    <a:lnTo>
                      <a:pt x="198778" y="564352"/>
                    </a:lnTo>
                    <a:lnTo>
                      <a:pt x="645" y="540649"/>
                    </a:lnTo>
                    <a:lnTo>
                      <a:pt x="0" y="0"/>
                    </a:lnTo>
                    <a:lnTo>
                      <a:pt x="31415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15DCCAC-591D-48F5-59F5-2EE579D45A48}"/>
                  </a:ext>
                </a:extLst>
              </p:cNvPr>
              <p:cNvSpPr/>
              <p:nvPr/>
            </p:nvSpPr>
            <p:spPr>
              <a:xfrm>
                <a:off x="3614099" y="3248765"/>
                <a:ext cx="15049" cy="56435"/>
              </a:xfrm>
              <a:custGeom>
                <a:avLst/>
                <a:gdLst>
                  <a:gd name="connsiteX0" fmla="*/ 0 w 15049"/>
                  <a:gd name="connsiteY0" fmla="*/ 0 h 56435"/>
                  <a:gd name="connsiteX1" fmla="*/ 15049 w 15049"/>
                  <a:gd name="connsiteY1" fmla="*/ 0 h 56435"/>
                  <a:gd name="connsiteX2" fmla="*/ 15049 w 15049"/>
                  <a:gd name="connsiteY2" fmla="*/ 56435 h 56435"/>
                  <a:gd name="connsiteX3" fmla="*/ 0 w 15049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9" h="56435">
                    <a:moveTo>
                      <a:pt x="0" y="0"/>
                    </a:moveTo>
                    <a:lnTo>
                      <a:pt x="15049" y="0"/>
                    </a:lnTo>
                    <a:lnTo>
                      <a:pt x="15049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FFFFFF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ACD016-6292-1270-7AC8-4503DD85FAB0}"/>
                  </a:ext>
                </a:extLst>
              </p:cNvPr>
              <p:cNvSpPr/>
              <p:nvPr/>
            </p:nvSpPr>
            <p:spPr>
              <a:xfrm>
                <a:off x="3614099" y="3361636"/>
                <a:ext cx="15049" cy="56435"/>
              </a:xfrm>
              <a:custGeom>
                <a:avLst/>
                <a:gdLst>
                  <a:gd name="connsiteX0" fmla="*/ 0 w 15049"/>
                  <a:gd name="connsiteY0" fmla="*/ 0 h 56435"/>
                  <a:gd name="connsiteX1" fmla="*/ 15049 w 15049"/>
                  <a:gd name="connsiteY1" fmla="*/ 0 h 56435"/>
                  <a:gd name="connsiteX2" fmla="*/ 15049 w 15049"/>
                  <a:gd name="connsiteY2" fmla="*/ 56435 h 56435"/>
                  <a:gd name="connsiteX3" fmla="*/ 0 w 15049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9" h="56435">
                    <a:moveTo>
                      <a:pt x="0" y="0"/>
                    </a:moveTo>
                    <a:lnTo>
                      <a:pt x="15049" y="0"/>
                    </a:lnTo>
                    <a:lnTo>
                      <a:pt x="15049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FFFFFF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37CC6E8-1C7B-AFA8-474D-C014EE4315C8}"/>
                  </a:ext>
                </a:extLst>
              </p:cNvPr>
              <p:cNvSpPr/>
              <p:nvPr/>
            </p:nvSpPr>
            <p:spPr>
              <a:xfrm>
                <a:off x="3614099" y="3474506"/>
                <a:ext cx="15049" cy="56435"/>
              </a:xfrm>
              <a:custGeom>
                <a:avLst/>
                <a:gdLst>
                  <a:gd name="connsiteX0" fmla="*/ 0 w 15049"/>
                  <a:gd name="connsiteY0" fmla="*/ 0 h 56435"/>
                  <a:gd name="connsiteX1" fmla="*/ 15049 w 15049"/>
                  <a:gd name="connsiteY1" fmla="*/ 0 h 56435"/>
                  <a:gd name="connsiteX2" fmla="*/ 15049 w 15049"/>
                  <a:gd name="connsiteY2" fmla="*/ 56435 h 56435"/>
                  <a:gd name="connsiteX3" fmla="*/ 0 w 15049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9" h="56435">
                    <a:moveTo>
                      <a:pt x="0" y="0"/>
                    </a:moveTo>
                    <a:lnTo>
                      <a:pt x="15049" y="0"/>
                    </a:lnTo>
                    <a:lnTo>
                      <a:pt x="15049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FFFFFF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4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473D01C1-D661-F203-E367-4E1DEA2F3814}"/>
                </a:ext>
              </a:extLst>
            </p:cNvPr>
            <p:cNvGrpSpPr/>
            <p:nvPr/>
          </p:nvGrpSpPr>
          <p:grpSpPr>
            <a:xfrm>
              <a:off x="2903016" y="3173011"/>
              <a:ext cx="677359" cy="527591"/>
              <a:chOff x="2903016" y="3173011"/>
              <a:chExt cx="677359" cy="527591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E3B4D73-D41F-6715-1C37-B5F9692953CA}"/>
                  </a:ext>
                </a:extLst>
              </p:cNvPr>
              <p:cNvSpPr/>
              <p:nvPr/>
            </p:nvSpPr>
            <p:spPr>
              <a:xfrm>
                <a:off x="3241764" y="3173011"/>
                <a:ext cx="263364" cy="28725"/>
              </a:xfrm>
              <a:custGeom>
                <a:avLst/>
                <a:gdLst>
                  <a:gd name="connsiteX0" fmla="*/ 9406 w 263364"/>
                  <a:gd name="connsiteY0" fmla="*/ 28726 h 28725"/>
                  <a:gd name="connsiteX1" fmla="*/ 263364 w 263364"/>
                  <a:gd name="connsiteY1" fmla="*/ 28726 h 28725"/>
                  <a:gd name="connsiteX2" fmla="*/ 263364 w 263364"/>
                  <a:gd name="connsiteY2" fmla="*/ 0 h 28725"/>
                  <a:gd name="connsiteX3" fmla="*/ 0 w 263364"/>
                  <a:gd name="connsiteY3" fmla="*/ 0 h 28725"/>
                  <a:gd name="connsiteX4" fmla="*/ 0 w 263364"/>
                  <a:gd name="connsiteY4" fmla="*/ 19675 h 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364" h="28725">
                    <a:moveTo>
                      <a:pt x="9406" y="28726"/>
                    </a:moveTo>
                    <a:lnTo>
                      <a:pt x="263364" y="28726"/>
                    </a:lnTo>
                    <a:lnTo>
                      <a:pt x="263364" y="0"/>
                    </a:lnTo>
                    <a:lnTo>
                      <a:pt x="0" y="0"/>
                    </a:lnTo>
                    <a:lnTo>
                      <a:pt x="0" y="19675"/>
                    </a:lnTo>
                    <a:close/>
                  </a:path>
                </a:pathLst>
              </a:custGeom>
              <a:solidFill>
                <a:srgbClr val="737373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921F7FD-81BC-0E14-60F1-FAEDC737395A}"/>
                  </a:ext>
                </a:extLst>
              </p:cNvPr>
              <p:cNvSpPr/>
              <p:nvPr/>
            </p:nvSpPr>
            <p:spPr>
              <a:xfrm>
                <a:off x="2903016" y="3192686"/>
                <a:ext cx="677359" cy="507916"/>
              </a:xfrm>
              <a:custGeom>
                <a:avLst/>
                <a:gdLst>
                  <a:gd name="connsiteX0" fmla="*/ 338748 w 677359"/>
                  <a:gd name="connsiteY0" fmla="*/ 0 h 507916"/>
                  <a:gd name="connsiteX1" fmla="*/ 338748 w 677359"/>
                  <a:gd name="connsiteY1" fmla="*/ 169305 h 507916"/>
                  <a:gd name="connsiteX2" fmla="*/ 113008 w 677359"/>
                  <a:gd name="connsiteY2" fmla="*/ 169305 h 507916"/>
                  <a:gd name="connsiteX3" fmla="*/ 113008 w 677359"/>
                  <a:gd name="connsiteY3" fmla="*/ 282176 h 507916"/>
                  <a:gd name="connsiteX4" fmla="*/ 137 w 677359"/>
                  <a:gd name="connsiteY4" fmla="*/ 282473 h 507916"/>
                  <a:gd name="connsiteX5" fmla="*/ 0 w 677359"/>
                  <a:gd name="connsiteY5" fmla="*/ 507916 h 507916"/>
                  <a:gd name="connsiteX6" fmla="*/ 677359 w 677359"/>
                  <a:gd name="connsiteY6" fmla="*/ 507916 h 507916"/>
                  <a:gd name="connsiteX7" fmla="*/ 677359 w 677359"/>
                  <a:gd name="connsiteY7" fmla="*/ 0 h 50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7359" h="507916">
                    <a:moveTo>
                      <a:pt x="338748" y="0"/>
                    </a:moveTo>
                    <a:lnTo>
                      <a:pt x="338748" y="169305"/>
                    </a:lnTo>
                    <a:lnTo>
                      <a:pt x="113008" y="169305"/>
                    </a:lnTo>
                    <a:lnTo>
                      <a:pt x="113008" y="282176"/>
                    </a:lnTo>
                    <a:lnTo>
                      <a:pt x="137" y="282473"/>
                    </a:lnTo>
                    <a:lnTo>
                      <a:pt x="0" y="507916"/>
                    </a:lnTo>
                    <a:lnTo>
                      <a:pt x="677359" y="507916"/>
                    </a:lnTo>
                    <a:lnTo>
                      <a:pt x="6773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A32AA51-012F-01FA-4531-9AC227DDC28B}"/>
                  </a:ext>
                </a:extLst>
              </p:cNvPr>
              <p:cNvSpPr/>
              <p:nvPr/>
            </p:nvSpPr>
            <p:spPr>
              <a:xfrm>
                <a:off x="3094880" y="3531585"/>
                <a:ext cx="52827" cy="55789"/>
              </a:xfrm>
              <a:custGeom>
                <a:avLst/>
                <a:gdLst>
                  <a:gd name="connsiteX0" fmla="*/ 0 w 52827"/>
                  <a:gd name="connsiteY0" fmla="*/ 0 h 55789"/>
                  <a:gd name="connsiteX1" fmla="*/ 52827 w 52827"/>
                  <a:gd name="connsiteY1" fmla="*/ 0 h 55789"/>
                  <a:gd name="connsiteX2" fmla="*/ 52827 w 52827"/>
                  <a:gd name="connsiteY2" fmla="*/ 55790 h 55789"/>
                  <a:gd name="connsiteX3" fmla="*/ 0 w 52827"/>
                  <a:gd name="connsiteY3" fmla="*/ 55790 h 5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27" h="55789">
                    <a:moveTo>
                      <a:pt x="0" y="0"/>
                    </a:moveTo>
                    <a:lnTo>
                      <a:pt x="52827" y="0"/>
                    </a:lnTo>
                    <a:lnTo>
                      <a:pt x="52827" y="55790"/>
                    </a:lnTo>
                    <a:lnTo>
                      <a:pt x="0" y="5579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5A4F9F-2804-1E19-4A24-FE951E70C472}"/>
                  </a:ext>
                </a:extLst>
              </p:cNvPr>
              <p:cNvSpPr/>
              <p:nvPr/>
            </p:nvSpPr>
            <p:spPr>
              <a:xfrm>
                <a:off x="3016023" y="3531585"/>
                <a:ext cx="55874" cy="55789"/>
              </a:xfrm>
              <a:custGeom>
                <a:avLst/>
                <a:gdLst>
                  <a:gd name="connsiteX0" fmla="*/ 0 w 55874"/>
                  <a:gd name="connsiteY0" fmla="*/ 0 h 55789"/>
                  <a:gd name="connsiteX1" fmla="*/ 55875 w 55874"/>
                  <a:gd name="connsiteY1" fmla="*/ 0 h 55789"/>
                  <a:gd name="connsiteX2" fmla="*/ 55875 w 55874"/>
                  <a:gd name="connsiteY2" fmla="*/ 55790 h 55789"/>
                  <a:gd name="connsiteX3" fmla="*/ 0 w 55874"/>
                  <a:gd name="connsiteY3" fmla="*/ 55790 h 5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74" h="55789">
                    <a:moveTo>
                      <a:pt x="0" y="0"/>
                    </a:moveTo>
                    <a:lnTo>
                      <a:pt x="55875" y="0"/>
                    </a:lnTo>
                    <a:lnTo>
                      <a:pt x="55875" y="55790"/>
                    </a:lnTo>
                    <a:lnTo>
                      <a:pt x="0" y="5579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06468EF-B2A5-B81D-49AA-E40B013B0FC3}"/>
                  </a:ext>
                </a:extLst>
              </p:cNvPr>
              <p:cNvSpPr/>
              <p:nvPr/>
            </p:nvSpPr>
            <p:spPr>
              <a:xfrm>
                <a:off x="3094880" y="3587376"/>
                <a:ext cx="52827" cy="55789"/>
              </a:xfrm>
              <a:custGeom>
                <a:avLst/>
                <a:gdLst>
                  <a:gd name="connsiteX0" fmla="*/ 0 w 52827"/>
                  <a:gd name="connsiteY0" fmla="*/ 0 h 55789"/>
                  <a:gd name="connsiteX1" fmla="*/ 52827 w 52827"/>
                  <a:gd name="connsiteY1" fmla="*/ 0 h 55789"/>
                  <a:gd name="connsiteX2" fmla="*/ 52827 w 52827"/>
                  <a:gd name="connsiteY2" fmla="*/ 55790 h 55789"/>
                  <a:gd name="connsiteX3" fmla="*/ 0 w 52827"/>
                  <a:gd name="connsiteY3" fmla="*/ 55790 h 5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27" h="55789">
                    <a:moveTo>
                      <a:pt x="0" y="0"/>
                    </a:moveTo>
                    <a:lnTo>
                      <a:pt x="52827" y="0"/>
                    </a:lnTo>
                    <a:lnTo>
                      <a:pt x="52827" y="55790"/>
                    </a:lnTo>
                    <a:lnTo>
                      <a:pt x="0" y="5579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72F75C-3F1D-DF65-0D67-01CD3202C432}"/>
                  </a:ext>
                </a:extLst>
              </p:cNvPr>
              <p:cNvSpPr/>
              <p:nvPr/>
            </p:nvSpPr>
            <p:spPr>
              <a:xfrm>
                <a:off x="3016023" y="3587376"/>
                <a:ext cx="55874" cy="55789"/>
              </a:xfrm>
              <a:custGeom>
                <a:avLst/>
                <a:gdLst>
                  <a:gd name="connsiteX0" fmla="*/ 0 w 55874"/>
                  <a:gd name="connsiteY0" fmla="*/ 0 h 55789"/>
                  <a:gd name="connsiteX1" fmla="*/ 55875 w 55874"/>
                  <a:gd name="connsiteY1" fmla="*/ 0 h 55789"/>
                  <a:gd name="connsiteX2" fmla="*/ 55875 w 55874"/>
                  <a:gd name="connsiteY2" fmla="*/ 55790 h 55789"/>
                  <a:gd name="connsiteX3" fmla="*/ 0 w 55874"/>
                  <a:gd name="connsiteY3" fmla="*/ 55790 h 5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74" h="55789">
                    <a:moveTo>
                      <a:pt x="0" y="0"/>
                    </a:moveTo>
                    <a:lnTo>
                      <a:pt x="55875" y="0"/>
                    </a:lnTo>
                    <a:lnTo>
                      <a:pt x="55875" y="55790"/>
                    </a:lnTo>
                    <a:lnTo>
                      <a:pt x="0" y="5579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43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6EA9C57F-E141-2733-2B7A-17F402AB0064}"/>
                  </a:ext>
                </a:extLst>
              </p:cNvPr>
              <p:cNvGrpSpPr/>
              <p:nvPr/>
            </p:nvGrpSpPr>
            <p:grpSpPr>
              <a:xfrm>
                <a:off x="3452303" y="3588377"/>
                <a:ext cx="52827" cy="112225"/>
                <a:chOff x="3452303" y="3588377"/>
                <a:chExt cx="52827" cy="112225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CB6A018-CFB6-AD2A-3AFF-6F7EABB95CE3}"/>
                    </a:ext>
                  </a:extLst>
                </p:cNvPr>
                <p:cNvSpPr/>
                <p:nvPr/>
              </p:nvSpPr>
              <p:spPr>
                <a:xfrm>
                  <a:off x="3452303" y="3642286"/>
                  <a:ext cx="52827" cy="58316"/>
                </a:xfrm>
                <a:custGeom>
                  <a:avLst/>
                  <a:gdLst>
                    <a:gd name="connsiteX0" fmla="*/ 0 w 52827"/>
                    <a:gd name="connsiteY0" fmla="*/ 0 h 58316"/>
                    <a:gd name="connsiteX1" fmla="*/ 52827 w 52827"/>
                    <a:gd name="connsiteY1" fmla="*/ 0 h 58316"/>
                    <a:gd name="connsiteX2" fmla="*/ 52827 w 52827"/>
                    <a:gd name="connsiteY2" fmla="*/ 58316 h 58316"/>
                    <a:gd name="connsiteX3" fmla="*/ 0 w 52827"/>
                    <a:gd name="connsiteY3" fmla="*/ 58316 h 5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827" h="58316">
                      <a:moveTo>
                        <a:pt x="0" y="0"/>
                      </a:moveTo>
                      <a:lnTo>
                        <a:pt x="52827" y="0"/>
                      </a:lnTo>
                      <a:lnTo>
                        <a:pt x="52827" y="58316"/>
                      </a:lnTo>
                      <a:lnTo>
                        <a:pt x="0" y="5831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F8271BE2-F819-95BF-A4B0-60BA6BB9852D}"/>
                    </a:ext>
                  </a:extLst>
                </p:cNvPr>
                <p:cNvSpPr/>
                <p:nvPr/>
              </p:nvSpPr>
              <p:spPr>
                <a:xfrm>
                  <a:off x="3452303" y="3588377"/>
                  <a:ext cx="52827" cy="55789"/>
                </a:xfrm>
                <a:custGeom>
                  <a:avLst/>
                  <a:gdLst>
                    <a:gd name="connsiteX0" fmla="*/ 0 w 52827"/>
                    <a:gd name="connsiteY0" fmla="*/ 0 h 55789"/>
                    <a:gd name="connsiteX1" fmla="*/ 52827 w 52827"/>
                    <a:gd name="connsiteY1" fmla="*/ 0 h 55789"/>
                    <a:gd name="connsiteX2" fmla="*/ 52827 w 52827"/>
                    <a:gd name="connsiteY2" fmla="*/ 55790 h 55789"/>
                    <a:gd name="connsiteX3" fmla="*/ 0 w 52827"/>
                    <a:gd name="connsiteY3" fmla="*/ 55790 h 5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827" h="55789">
                      <a:moveTo>
                        <a:pt x="0" y="0"/>
                      </a:moveTo>
                      <a:lnTo>
                        <a:pt x="52827" y="0"/>
                      </a:lnTo>
                      <a:lnTo>
                        <a:pt x="52827" y="55790"/>
                      </a:lnTo>
                      <a:lnTo>
                        <a:pt x="0" y="5579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  <p:grpSp>
            <p:nvGrpSpPr>
              <p:cNvPr id="44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BD947AC3-C6DD-06CB-0923-E78DB5826A34}"/>
                  </a:ext>
                </a:extLst>
              </p:cNvPr>
              <p:cNvGrpSpPr/>
              <p:nvPr/>
            </p:nvGrpSpPr>
            <p:grpSpPr>
              <a:xfrm>
                <a:off x="3377056" y="3588377"/>
                <a:ext cx="52827" cy="112225"/>
                <a:chOff x="3377056" y="3588377"/>
                <a:chExt cx="52827" cy="112225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672DF2D-C5DC-D074-57E0-A42E09BBDF31}"/>
                    </a:ext>
                  </a:extLst>
                </p:cNvPr>
                <p:cNvSpPr/>
                <p:nvPr/>
              </p:nvSpPr>
              <p:spPr>
                <a:xfrm>
                  <a:off x="3377056" y="3642286"/>
                  <a:ext cx="52827" cy="58316"/>
                </a:xfrm>
                <a:custGeom>
                  <a:avLst/>
                  <a:gdLst>
                    <a:gd name="connsiteX0" fmla="*/ 0 w 52827"/>
                    <a:gd name="connsiteY0" fmla="*/ 0 h 58316"/>
                    <a:gd name="connsiteX1" fmla="*/ 52827 w 52827"/>
                    <a:gd name="connsiteY1" fmla="*/ 0 h 58316"/>
                    <a:gd name="connsiteX2" fmla="*/ 52827 w 52827"/>
                    <a:gd name="connsiteY2" fmla="*/ 58316 h 58316"/>
                    <a:gd name="connsiteX3" fmla="*/ 0 w 52827"/>
                    <a:gd name="connsiteY3" fmla="*/ 58316 h 5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827" h="58316">
                      <a:moveTo>
                        <a:pt x="0" y="0"/>
                      </a:moveTo>
                      <a:lnTo>
                        <a:pt x="52827" y="0"/>
                      </a:lnTo>
                      <a:lnTo>
                        <a:pt x="52827" y="58316"/>
                      </a:lnTo>
                      <a:lnTo>
                        <a:pt x="0" y="5831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78899F6-7E3C-48CE-096F-464400420B89}"/>
                    </a:ext>
                  </a:extLst>
                </p:cNvPr>
                <p:cNvSpPr/>
                <p:nvPr/>
              </p:nvSpPr>
              <p:spPr>
                <a:xfrm>
                  <a:off x="3377056" y="3588377"/>
                  <a:ext cx="52827" cy="55789"/>
                </a:xfrm>
                <a:custGeom>
                  <a:avLst/>
                  <a:gdLst>
                    <a:gd name="connsiteX0" fmla="*/ 0 w 52827"/>
                    <a:gd name="connsiteY0" fmla="*/ 0 h 55789"/>
                    <a:gd name="connsiteX1" fmla="*/ 52827 w 52827"/>
                    <a:gd name="connsiteY1" fmla="*/ 0 h 55789"/>
                    <a:gd name="connsiteX2" fmla="*/ 52827 w 52827"/>
                    <a:gd name="connsiteY2" fmla="*/ 55790 h 55789"/>
                    <a:gd name="connsiteX3" fmla="*/ 0 w 52827"/>
                    <a:gd name="connsiteY3" fmla="*/ 55790 h 5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827" h="55789">
                      <a:moveTo>
                        <a:pt x="0" y="0"/>
                      </a:moveTo>
                      <a:lnTo>
                        <a:pt x="52827" y="0"/>
                      </a:lnTo>
                      <a:lnTo>
                        <a:pt x="52827" y="55790"/>
                      </a:lnTo>
                      <a:lnTo>
                        <a:pt x="0" y="5579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45" name="Graphic 6" descr="A city block with various buildings, skyscrapers and trees">
                <a:extLst>
                  <a:ext uri="{FF2B5EF4-FFF2-40B4-BE49-F238E27FC236}">
                    <a16:creationId xmlns:a16="http://schemas.microsoft.com/office/drawing/2014/main" id="{6A60EC13-3DC5-4F68-76DA-28061B68C842}"/>
                  </a:ext>
                </a:extLst>
              </p:cNvPr>
              <p:cNvGrpSpPr/>
              <p:nvPr/>
            </p:nvGrpSpPr>
            <p:grpSpPr>
              <a:xfrm>
                <a:off x="3241764" y="3588377"/>
                <a:ext cx="112309" cy="112225"/>
                <a:chOff x="3241764" y="3588377"/>
                <a:chExt cx="112309" cy="112225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AE61C30-8A33-8904-249F-3A5F49E66411}"/>
                    </a:ext>
                  </a:extLst>
                </p:cNvPr>
                <p:cNvSpPr/>
                <p:nvPr/>
              </p:nvSpPr>
              <p:spPr>
                <a:xfrm>
                  <a:off x="3241764" y="3642286"/>
                  <a:ext cx="112309" cy="58316"/>
                </a:xfrm>
                <a:custGeom>
                  <a:avLst/>
                  <a:gdLst>
                    <a:gd name="connsiteX0" fmla="*/ 0 w 112309"/>
                    <a:gd name="connsiteY0" fmla="*/ 0 h 58316"/>
                    <a:gd name="connsiteX1" fmla="*/ 112310 w 112309"/>
                    <a:gd name="connsiteY1" fmla="*/ 0 h 58316"/>
                    <a:gd name="connsiteX2" fmla="*/ 112310 w 112309"/>
                    <a:gd name="connsiteY2" fmla="*/ 58316 h 58316"/>
                    <a:gd name="connsiteX3" fmla="*/ 0 w 112309"/>
                    <a:gd name="connsiteY3" fmla="*/ 58316 h 5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309" h="58316">
                      <a:moveTo>
                        <a:pt x="0" y="0"/>
                      </a:moveTo>
                      <a:lnTo>
                        <a:pt x="112310" y="0"/>
                      </a:lnTo>
                      <a:lnTo>
                        <a:pt x="112310" y="58316"/>
                      </a:lnTo>
                      <a:lnTo>
                        <a:pt x="0" y="5831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80FC476-989D-7D5A-C628-B9FAFD124E91}"/>
                    </a:ext>
                  </a:extLst>
                </p:cNvPr>
                <p:cNvSpPr/>
                <p:nvPr/>
              </p:nvSpPr>
              <p:spPr>
                <a:xfrm>
                  <a:off x="3241764" y="3588377"/>
                  <a:ext cx="112309" cy="55789"/>
                </a:xfrm>
                <a:custGeom>
                  <a:avLst/>
                  <a:gdLst>
                    <a:gd name="connsiteX0" fmla="*/ 0 w 112309"/>
                    <a:gd name="connsiteY0" fmla="*/ 0 h 55789"/>
                    <a:gd name="connsiteX1" fmla="*/ 112310 w 112309"/>
                    <a:gd name="connsiteY1" fmla="*/ 0 h 55789"/>
                    <a:gd name="connsiteX2" fmla="*/ 112310 w 112309"/>
                    <a:gd name="connsiteY2" fmla="*/ 55790 h 55789"/>
                    <a:gd name="connsiteX3" fmla="*/ 0 w 112309"/>
                    <a:gd name="connsiteY3" fmla="*/ 55790 h 5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309" h="55789">
                      <a:moveTo>
                        <a:pt x="0" y="0"/>
                      </a:moveTo>
                      <a:lnTo>
                        <a:pt x="112310" y="0"/>
                      </a:lnTo>
                      <a:lnTo>
                        <a:pt x="112310" y="55790"/>
                      </a:lnTo>
                      <a:lnTo>
                        <a:pt x="0" y="5579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1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F92E3B2-65D1-5B91-BBFE-05896C31AE60}"/>
                  </a:ext>
                </a:extLst>
              </p:cNvPr>
              <p:cNvSpPr/>
              <p:nvPr/>
            </p:nvSpPr>
            <p:spPr>
              <a:xfrm>
                <a:off x="3241679" y="3466980"/>
                <a:ext cx="263364" cy="63961"/>
              </a:xfrm>
              <a:custGeom>
                <a:avLst/>
                <a:gdLst>
                  <a:gd name="connsiteX0" fmla="*/ 0 w 263364"/>
                  <a:gd name="connsiteY0" fmla="*/ 63962 h 63961"/>
                  <a:gd name="connsiteX1" fmla="*/ 263364 w 263364"/>
                  <a:gd name="connsiteY1" fmla="*/ 63962 h 63961"/>
                  <a:gd name="connsiteX2" fmla="*/ 263364 w 263364"/>
                  <a:gd name="connsiteY2" fmla="*/ 7527 h 63961"/>
                  <a:gd name="connsiteX3" fmla="*/ 150168 w 263364"/>
                  <a:gd name="connsiteY3" fmla="*/ 7527 h 63961"/>
                  <a:gd name="connsiteX4" fmla="*/ 142079 w 263364"/>
                  <a:gd name="connsiteY4" fmla="*/ 357 h 63961"/>
                  <a:gd name="connsiteX5" fmla="*/ 0 w 263364"/>
                  <a:gd name="connsiteY5" fmla="*/ 0 h 6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364" h="63961">
                    <a:moveTo>
                      <a:pt x="0" y="63962"/>
                    </a:moveTo>
                    <a:lnTo>
                      <a:pt x="263364" y="63962"/>
                    </a:lnTo>
                    <a:lnTo>
                      <a:pt x="263364" y="7527"/>
                    </a:lnTo>
                    <a:lnTo>
                      <a:pt x="150168" y="7527"/>
                    </a:lnTo>
                    <a:lnTo>
                      <a:pt x="142079" y="3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D790ECE-0B41-2B35-B3D7-970F3AB86C1B}"/>
                  </a:ext>
                </a:extLst>
              </p:cNvPr>
              <p:cNvSpPr/>
              <p:nvPr/>
            </p:nvSpPr>
            <p:spPr>
              <a:xfrm>
                <a:off x="3241679" y="3352228"/>
                <a:ext cx="263364" cy="65842"/>
              </a:xfrm>
              <a:custGeom>
                <a:avLst/>
                <a:gdLst>
                  <a:gd name="connsiteX0" fmla="*/ 0 w 263364"/>
                  <a:gd name="connsiteY0" fmla="*/ 65843 h 65842"/>
                  <a:gd name="connsiteX1" fmla="*/ 263364 w 263364"/>
                  <a:gd name="connsiteY1" fmla="*/ 65843 h 65842"/>
                  <a:gd name="connsiteX2" fmla="*/ 263364 w 263364"/>
                  <a:gd name="connsiteY2" fmla="*/ 9408 h 65842"/>
                  <a:gd name="connsiteX3" fmla="*/ 150230 w 263364"/>
                  <a:gd name="connsiteY3" fmla="*/ 9408 h 65842"/>
                  <a:gd name="connsiteX4" fmla="*/ 137941 w 263364"/>
                  <a:gd name="connsiteY4" fmla="*/ 0 h 65842"/>
                  <a:gd name="connsiteX5" fmla="*/ 0 w 263364"/>
                  <a:gd name="connsiteY5" fmla="*/ 0 h 6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364" h="65842">
                    <a:moveTo>
                      <a:pt x="0" y="65843"/>
                    </a:moveTo>
                    <a:lnTo>
                      <a:pt x="263364" y="65843"/>
                    </a:lnTo>
                    <a:lnTo>
                      <a:pt x="263364" y="9408"/>
                    </a:lnTo>
                    <a:lnTo>
                      <a:pt x="150230" y="9408"/>
                    </a:lnTo>
                    <a:lnTo>
                      <a:pt x="1379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055AF48-D921-9526-8910-00872E3E0446}"/>
                  </a:ext>
                </a:extLst>
              </p:cNvPr>
              <p:cNvSpPr/>
              <p:nvPr/>
            </p:nvSpPr>
            <p:spPr>
              <a:xfrm>
                <a:off x="3241679" y="3248765"/>
                <a:ext cx="263364" cy="56435"/>
              </a:xfrm>
              <a:custGeom>
                <a:avLst/>
                <a:gdLst>
                  <a:gd name="connsiteX0" fmla="*/ 0 w 263364"/>
                  <a:gd name="connsiteY0" fmla="*/ 0 h 56435"/>
                  <a:gd name="connsiteX1" fmla="*/ 263364 w 263364"/>
                  <a:gd name="connsiteY1" fmla="*/ 0 h 56435"/>
                  <a:gd name="connsiteX2" fmla="*/ 263364 w 263364"/>
                  <a:gd name="connsiteY2" fmla="*/ 56435 h 56435"/>
                  <a:gd name="connsiteX3" fmla="*/ 0 w 263364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64" h="56435">
                    <a:moveTo>
                      <a:pt x="0" y="0"/>
                    </a:moveTo>
                    <a:lnTo>
                      <a:pt x="263364" y="0"/>
                    </a:lnTo>
                    <a:lnTo>
                      <a:pt x="263364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D2D2D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A59A608-13C4-9EB8-FE31-D4F558F007DD}"/>
                  </a:ext>
                </a:extLst>
              </p:cNvPr>
              <p:cNvSpPr/>
              <p:nvPr/>
            </p:nvSpPr>
            <p:spPr>
              <a:xfrm>
                <a:off x="3128894" y="3455694"/>
                <a:ext cx="263364" cy="18811"/>
              </a:xfrm>
              <a:custGeom>
                <a:avLst/>
                <a:gdLst>
                  <a:gd name="connsiteX0" fmla="*/ 0 w 263364"/>
                  <a:gd name="connsiteY0" fmla="*/ 0 h 18811"/>
                  <a:gd name="connsiteX1" fmla="*/ 263364 w 263364"/>
                  <a:gd name="connsiteY1" fmla="*/ 0 h 18811"/>
                  <a:gd name="connsiteX2" fmla="*/ 263364 w 263364"/>
                  <a:gd name="connsiteY2" fmla="*/ 18812 h 18811"/>
                  <a:gd name="connsiteX3" fmla="*/ 0 w 263364"/>
                  <a:gd name="connsiteY3" fmla="*/ 18812 h 1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64" h="18811">
                    <a:moveTo>
                      <a:pt x="0" y="0"/>
                    </a:moveTo>
                    <a:lnTo>
                      <a:pt x="263364" y="0"/>
                    </a:lnTo>
                    <a:lnTo>
                      <a:pt x="263364" y="18812"/>
                    </a:lnTo>
                    <a:lnTo>
                      <a:pt x="0" y="18812"/>
                    </a:lnTo>
                    <a:close/>
                  </a:path>
                </a:pathLst>
              </a:custGeom>
              <a:solidFill>
                <a:srgbClr val="737373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133929D-C74B-5023-3DBA-DC0585FDAFA1}"/>
                  </a:ext>
                </a:extLst>
              </p:cNvPr>
              <p:cNvSpPr/>
              <p:nvPr/>
            </p:nvSpPr>
            <p:spPr>
              <a:xfrm>
                <a:off x="3127013" y="3343180"/>
                <a:ext cx="265245" cy="18811"/>
              </a:xfrm>
              <a:custGeom>
                <a:avLst/>
                <a:gdLst>
                  <a:gd name="connsiteX0" fmla="*/ 0 w 265245"/>
                  <a:gd name="connsiteY0" fmla="*/ 0 h 18811"/>
                  <a:gd name="connsiteX1" fmla="*/ 265245 w 265245"/>
                  <a:gd name="connsiteY1" fmla="*/ 0 h 18811"/>
                  <a:gd name="connsiteX2" fmla="*/ 265245 w 265245"/>
                  <a:gd name="connsiteY2" fmla="*/ 18812 h 18811"/>
                  <a:gd name="connsiteX3" fmla="*/ 0 w 265245"/>
                  <a:gd name="connsiteY3" fmla="*/ 18812 h 1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245" h="18811">
                    <a:moveTo>
                      <a:pt x="0" y="0"/>
                    </a:moveTo>
                    <a:lnTo>
                      <a:pt x="265245" y="0"/>
                    </a:lnTo>
                    <a:lnTo>
                      <a:pt x="265245" y="18812"/>
                    </a:lnTo>
                    <a:lnTo>
                      <a:pt x="0" y="18812"/>
                    </a:lnTo>
                    <a:close/>
                  </a:path>
                </a:pathLst>
              </a:custGeom>
              <a:solidFill>
                <a:srgbClr val="737373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5" name="Graphic 6" descr="A city block with various buildings, skyscrapers and trees">
              <a:extLst>
                <a:ext uri="{FF2B5EF4-FFF2-40B4-BE49-F238E27FC236}">
                  <a16:creationId xmlns:a16="http://schemas.microsoft.com/office/drawing/2014/main" id="{C321F7E8-85F8-0C75-BB03-EA8198B32EB4}"/>
                </a:ext>
              </a:extLst>
            </p:cNvPr>
            <p:cNvGrpSpPr/>
            <p:nvPr/>
          </p:nvGrpSpPr>
          <p:grpSpPr>
            <a:xfrm>
              <a:off x="3694989" y="3249174"/>
              <a:ext cx="901081" cy="451428"/>
              <a:chOff x="3694989" y="3249174"/>
              <a:chExt cx="901081" cy="451428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0C9344F-C6A6-795B-EDFD-A24E21FE3660}"/>
                  </a:ext>
                </a:extLst>
              </p:cNvPr>
              <p:cNvSpPr/>
              <p:nvPr/>
            </p:nvSpPr>
            <p:spPr>
              <a:xfrm>
                <a:off x="3711920" y="3579861"/>
                <a:ext cx="410095" cy="120741"/>
              </a:xfrm>
              <a:custGeom>
                <a:avLst/>
                <a:gdLst>
                  <a:gd name="connsiteX0" fmla="*/ 410095 w 410095"/>
                  <a:gd name="connsiteY0" fmla="*/ 0 h 120741"/>
                  <a:gd name="connsiteX1" fmla="*/ 0 w 410095"/>
                  <a:gd name="connsiteY1" fmla="*/ 645 h 120741"/>
                  <a:gd name="connsiteX2" fmla="*/ 0 w 410095"/>
                  <a:gd name="connsiteY2" fmla="*/ 110827 h 120741"/>
                  <a:gd name="connsiteX3" fmla="*/ 11945 w 410095"/>
                  <a:gd name="connsiteY3" fmla="*/ 120741 h 120741"/>
                  <a:gd name="connsiteX4" fmla="*/ 401884 w 410095"/>
                  <a:gd name="connsiteY4" fmla="*/ 120421 h 120741"/>
                  <a:gd name="connsiteX5" fmla="*/ 410095 w 410095"/>
                  <a:gd name="connsiteY5" fmla="*/ 114731 h 12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095" h="120741">
                    <a:moveTo>
                      <a:pt x="410095" y="0"/>
                    </a:moveTo>
                    <a:lnTo>
                      <a:pt x="0" y="645"/>
                    </a:lnTo>
                    <a:lnTo>
                      <a:pt x="0" y="110827"/>
                    </a:lnTo>
                    <a:lnTo>
                      <a:pt x="11945" y="120741"/>
                    </a:lnTo>
                    <a:lnTo>
                      <a:pt x="401884" y="120421"/>
                    </a:lnTo>
                    <a:lnTo>
                      <a:pt x="410095" y="11473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47A57D-39AB-03E8-F6E0-B16D0ABADEB1}"/>
                  </a:ext>
                </a:extLst>
              </p:cNvPr>
              <p:cNvSpPr/>
              <p:nvPr/>
            </p:nvSpPr>
            <p:spPr>
              <a:xfrm>
                <a:off x="4335904" y="3376405"/>
                <a:ext cx="109107" cy="8081"/>
              </a:xfrm>
              <a:custGeom>
                <a:avLst/>
                <a:gdLst>
                  <a:gd name="connsiteX0" fmla="*/ 0 w 109107"/>
                  <a:gd name="connsiteY0" fmla="*/ 0 h 8081"/>
                  <a:gd name="connsiteX1" fmla="*/ 109108 w 109107"/>
                  <a:gd name="connsiteY1" fmla="*/ 0 h 8081"/>
                  <a:gd name="connsiteX2" fmla="*/ 109108 w 109107"/>
                  <a:gd name="connsiteY2" fmla="*/ 8082 h 8081"/>
                  <a:gd name="connsiteX3" fmla="*/ 0 w 109107"/>
                  <a:gd name="connsiteY3" fmla="*/ 8082 h 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07" h="8081">
                    <a:moveTo>
                      <a:pt x="0" y="0"/>
                    </a:moveTo>
                    <a:lnTo>
                      <a:pt x="109108" y="0"/>
                    </a:lnTo>
                    <a:lnTo>
                      <a:pt x="109108" y="8082"/>
                    </a:lnTo>
                    <a:lnTo>
                      <a:pt x="0" y="8082"/>
                    </a:lnTo>
                    <a:close/>
                  </a:path>
                </a:pathLst>
              </a:custGeom>
              <a:solidFill>
                <a:srgbClr val="737373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594725B-ABBB-5C0D-824A-5D303EA04B73}"/>
                  </a:ext>
                </a:extLst>
              </p:cNvPr>
              <p:cNvSpPr/>
              <p:nvPr/>
            </p:nvSpPr>
            <p:spPr>
              <a:xfrm>
                <a:off x="3694989" y="3249174"/>
                <a:ext cx="901081" cy="451428"/>
              </a:xfrm>
              <a:custGeom>
                <a:avLst/>
                <a:gdLst>
                  <a:gd name="connsiteX0" fmla="*/ 876297 w 901081"/>
                  <a:gd name="connsiteY0" fmla="*/ 112818 h 451428"/>
                  <a:gd name="connsiteX1" fmla="*/ 876297 w 901081"/>
                  <a:gd name="connsiteY1" fmla="*/ 168897 h 451428"/>
                  <a:gd name="connsiteX2" fmla="*/ 773162 w 901081"/>
                  <a:gd name="connsiteY2" fmla="*/ 168897 h 451428"/>
                  <a:gd name="connsiteX3" fmla="*/ 773162 w 901081"/>
                  <a:gd name="connsiteY3" fmla="*/ 112818 h 451428"/>
                  <a:gd name="connsiteX4" fmla="*/ 746825 w 901081"/>
                  <a:gd name="connsiteY4" fmla="*/ 112818 h 451428"/>
                  <a:gd name="connsiteX5" fmla="*/ 746825 w 901081"/>
                  <a:gd name="connsiteY5" fmla="*/ 168897 h 451428"/>
                  <a:gd name="connsiteX6" fmla="*/ 643829 w 901081"/>
                  <a:gd name="connsiteY6" fmla="*/ 168897 h 451428"/>
                  <a:gd name="connsiteX7" fmla="*/ 643829 w 901081"/>
                  <a:gd name="connsiteY7" fmla="*/ 112818 h 451428"/>
                  <a:gd name="connsiteX8" fmla="*/ 449600 w 901081"/>
                  <a:gd name="connsiteY8" fmla="*/ 112818 h 451428"/>
                  <a:gd name="connsiteX9" fmla="*/ 336730 w 901081"/>
                  <a:gd name="connsiteY9" fmla="*/ 0 h 451428"/>
                  <a:gd name="connsiteX10" fmla="*/ 0 w 901081"/>
                  <a:gd name="connsiteY10" fmla="*/ 0 h 451428"/>
                  <a:gd name="connsiteX11" fmla="*/ 0 w 901081"/>
                  <a:gd name="connsiteY11" fmla="*/ 451429 h 451428"/>
                  <a:gd name="connsiteX12" fmla="*/ 28910 w 901081"/>
                  <a:gd name="connsiteY12" fmla="*/ 451429 h 451428"/>
                  <a:gd name="connsiteX13" fmla="*/ 28910 w 901081"/>
                  <a:gd name="connsiteY13" fmla="*/ 338203 h 451428"/>
                  <a:gd name="connsiteX14" fmla="*/ 193761 w 901081"/>
                  <a:gd name="connsiteY14" fmla="*/ 338203 h 451428"/>
                  <a:gd name="connsiteX15" fmla="*/ 193761 w 901081"/>
                  <a:gd name="connsiteY15" fmla="*/ 451429 h 451428"/>
                  <a:gd name="connsiteX16" fmla="*/ 224552 w 901081"/>
                  <a:gd name="connsiteY16" fmla="*/ 451429 h 451428"/>
                  <a:gd name="connsiteX17" fmla="*/ 224552 w 901081"/>
                  <a:gd name="connsiteY17" fmla="*/ 338203 h 451428"/>
                  <a:gd name="connsiteX18" fmla="*/ 249504 w 901081"/>
                  <a:gd name="connsiteY18" fmla="*/ 338203 h 451428"/>
                  <a:gd name="connsiteX19" fmla="*/ 249504 w 901081"/>
                  <a:gd name="connsiteY19" fmla="*/ 451429 h 451428"/>
                  <a:gd name="connsiteX20" fmla="*/ 280295 w 901081"/>
                  <a:gd name="connsiteY20" fmla="*/ 451429 h 451428"/>
                  <a:gd name="connsiteX21" fmla="*/ 280295 w 901081"/>
                  <a:gd name="connsiteY21" fmla="*/ 338203 h 451428"/>
                  <a:gd name="connsiteX22" fmla="*/ 418809 w 901081"/>
                  <a:gd name="connsiteY22" fmla="*/ 338203 h 451428"/>
                  <a:gd name="connsiteX23" fmla="*/ 418809 w 901081"/>
                  <a:gd name="connsiteY23" fmla="*/ 451429 h 451428"/>
                  <a:gd name="connsiteX24" fmla="*/ 901081 w 901081"/>
                  <a:gd name="connsiteY24" fmla="*/ 451429 h 451428"/>
                  <a:gd name="connsiteX25" fmla="*/ 901081 w 901081"/>
                  <a:gd name="connsiteY25" fmla="*/ 112818 h 4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01081" h="451428">
                    <a:moveTo>
                      <a:pt x="876297" y="112818"/>
                    </a:moveTo>
                    <a:lnTo>
                      <a:pt x="876297" y="168897"/>
                    </a:lnTo>
                    <a:lnTo>
                      <a:pt x="773162" y="168897"/>
                    </a:lnTo>
                    <a:lnTo>
                      <a:pt x="773162" y="112818"/>
                    </a:lnTo>
                    <a:lnTo>
                      <a:pt x="746825" y="112818"/>
                    </a:lnTo>
                    <a:lnTo>
                      <a:pt x="746825" y="168897"/>
                    </a:lnTo>
                    <a:lnTo>
                      <a:pt x="643829" y="168897"/>
                    </a:lnTo>
                    <a:lnTo>
                      <a:pt x="643829" y="112818"/>
                    </a:lnTo>
                    <a:lnTo>
                      <a:pt x="449600" y="112818"/>
                    </a:lnTo>
                    <a:lnTo>
                      <a:pt x="336730" y="0"/>
                    </a:lnTo>
                    <a:lnTo>
                      <a:pt x="0" y="0"/>
                    </a:lnTo>
                    <a:lnTo>
                      <a:pt x="0" y="451429"/>
                    </a:lnTo>
                    <a:lnTo>
                      <a:pt x="28910" y="451429"/>
                    </a:lnTo>
                    <a:lnTo>
                      <a:pt x="28910" y="338203"/>
                    </a:lnTo>
                    <a:lnTo>
                      <a:pt x="193761" y="338203"/>
                    </a:lnTo>
                    <a:lnTo>
                      <a:pt x="193761" y="451429"/>
                    </a:lnTo>
                    <a:lnTo>
                      <a:pt x="224552" y="451429"/>
                    </a:lnTo>
                    <a:lnTo>
                      <a:pt x="224552" y="338203"/>
                    </a:lnTo>
                    <a:lnTo>
                      <a:pt x="249504" y="338203"/>
                    </a:lnTo>
                    <a:lnTo>
                      <a:pt x="249504" y="451429"/>
                    </a:lnTo>
                    <a:lnTo>
                      <a:pt x="280295" y="451429"/>
                    </a:lnTo>
                    <a:lnTo>
                      <a:pt x="280295" y="338203"/>
                    </a:lnTo>
                    <a:lnTo>
                      <a:pt x="418809" y="338203"/>
                    </a:lnTo>
                    <a:lnTo>
                      <a:pt x="418809" y="451429"/>
                    </a:lnTo>
                    <a:lnTo>
                      <a:pt x="901081" y="451429"/>
                    </a:lnTo>
                    <a:lnTo>
                      <a:pt x="901081" y="112818"/>
                    </a:lnTo>
                    <a:close/>
                  </a:path>
                </a:pathLst>
              </a:custGeom>
              <a:solidFill>
                <a:srgbClr val="FFFFFF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FD44A2C-E8E6-3A73-F235-A75868A8DF62}"/>
                  </a:ext>
                </a:extLst>
              </p:cNvPr>
              <p:cNvSpPr/>
              <p:nvPr/>
            </p:nvSpPr>
            <p:spPr>
              <a:xfrm>
                <a:off x="3726969" y="3361636"/>
                <a:ext cx="263364" cy="56435"/>
              </a:xfrm>
              <a:custGeom>
                <a:avLst/>
                <a:gdLst>
                  <a:gd name="connsiteX0" fmla="*/ 0 w 263364"/>
                  <a:gd name="connsiteY0" fmla="*/ 0 h 56435"/>
                  <a:gd name="connsiteX1" fmla="*/ 263364 w 263364"/>
                  <a:gd name="connsiteY1" fmla="*/ 0 h 56435"/>
                  <a:gd name="connsiteX2" fmla="*/ 263364 w 263364"/>
                  <a:gd name="connsiteY2" fmla="*/ 56435 h 56435"/>
                  <a:gd name="connsiteX3" fmla="*/ 0 w 263364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64" h="56435">
                    <a:moveTo>
                      <a:pt x="0" y="0"/>
                    </a:moveTo>
                    <a:lnTo>
                      <a:pt x="263364" y="0"/>
                    </a:lnTo>
                    <a:lnTo>
                      <a:pt x="263364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E5434A4-2674-7081-F3C0-319909EA2AEB}"/>
                  </a:ext>
                </a:extLst>
              </p:cNvPr>
              <p:cNvSpPr/>
              <p:nvPr/>
            </p:nvSpPr>
            <p:spPr>
              <a:xfrm>
                <a:off x="3726969" y="3474506"/>
                <a:ext cx="263364" cy="56435"/>
              </a:xfrm>
              <a:custGeom>
                <a:avLst/>
                <a:gdLst>
                  <a:gd name="connsiteX0" fmla="*/ 0 w 263364"/>
                  <a:gd name="connsiteY0" fmla="*/ 0 h 56435"/>
                  <a:gd name="connsiteX1" fmla="*/ 263364 w 263364"/>
                  <a:gd name="connsiteY1" fmla="*/ 0 h 56435"/>
                  <a:gd name="connsiteX2" fmla="*/ 263364 w 263364"/>
                  <a:gd name="connsiteY2" fmla="*/ 56435 h 56435"/>
                  <a:gd name="connsiteX3" fmla="*/ 0 w 263364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64" h="56435">
                    <a:moveTo>
                      <a:pt x="0" y="0"/>
                    </a:moveTo>
                    <a:lnTo>
                      <a:pt x="263364" y="0"/>
                    </a:lnTo>
                    <a:lnTo>
                      <a:pt x="263364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3D3F589-E1C5-79B6-EF9A-9DFD2BF85083}"/>
                  </a:ext>
                </a:extLst>
              </p:cNvPr>
              <p:cNvSpPr/>
              <p:nvPr/>
            </p:nvSpPr>
            <p:spPr>
              <a:xfrm>
                <a:off x="4036079" y="3474506"/>
                <a:ext cx="559991" cy="56435"/>
              </a:xfrm>
              <a:custGeom>
                <a:avLst/>
                <a:gdLst>
                  <a:gd name="connsiteX0" fmla="*/ 0 w 559991"/>
                  <a:gd name="connsiteY0" fmla="*/ 0 h 56435"/>
                  <a:gd name="connsiteX1" fmla="*/ 559991 w 559991"/>
                  <a:gd name="connsiteY1" fmla="*/ 0 h 56435"/>
                  <a:gd name="connsiteX2" fmla="*/ 559991 w 559991"/>
                  <a:gd name="connsiteY2" fmla="*/ 56435 h 56435"/>
                  <a:gd name="connsiteX3" fmla="*/ 0 w 559991"/>
                  <a:gd name="connsiteY3" fmla="*/ 56435 h 5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991" h="56435">
                    <a:moveTo>
                      <a:pt x="0" y="0"/>
                    </a:moveTo>
                    <a:lnTo>
                      <a:pt x="559991" y="0"/>
                    </a:lnTo>
                    <a:lnTo>
                      <a:pt x="559991" y="56435"/>
                    </a:lnTo>
                    <a:lnTo>
                      <a:pt x="0" y="56435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832E538-0B71-32CE-517C-2FA447F04F12}"/>
                  </a:ext>
                </a:extLst>
              </p:cNvPr>
              <p:cNvSpPr/>
              <p:nvPr/>
            </p:nvSpPr>
            <p:spPr>
              <a:xfrm>
                <a:off x="4325182" y="3587376"/>
                <a:ext cx="270888" cy="18471"/>
              </a:xfrm>
              <a:custGeom>
                <a:avLst/>
                <a:gdLst>
                  <a:gd name="connsiteX0" fmla="*/ 0 w 270888"/>
                  <a:gd name="connsiteY0" fmla="*/ 0 h 18471"/>
                  <a:gd name="connsiteX1" fmla="*/ 270889 w 270888"/>
                  <a:gd name="connsiteY1" fmla="*/ 0 h 18471"/>
                  <a:gd name="connsiteX2" fmla="*/ 270889 w 270888"/>
                  <a:gd name="connsiteY2" fmla="*/ 18471 h 18471"/>
                  <a:gd name="connsiteX3" fmla="*/ 0 w 270888"/>
                  <a:gd name="connsiteY3" fmla="*/ 18471 h 1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888" h="18471">
                    <a:moveTo>
                      <a:pt x="0" y="0"/>
                    </a:moveTo>
                    <a:lnTo>
                      <a:pt x="270889" y="0"/>
                    </a:lnTo>
                    <a:lnTo>
                      <a:pt x="270889" y="18471"/>
                    </a:lnTo>
                    <a:lnTo>
                      <a:pt x="0" y="18471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7ACC2D2-EC6B-2C04-E22E-F3AC049CA2EC}"/>
                  </a:ext>
                </a:extLst>
              </p:cNvPr>
              <p:cNvSpPr/>
              <p:nvPr/>
            </p:nvSpPr>
            <p:spPr>
              <a:xfrm>
                <a:off x="4031719" y="3249174"/>
                <a:ext cx="112870" cy="112817"/>
              </a:xfrm>
              <a:custGeom>
                <a:avLst/>
                <a:gdLst>
                  <a:gd name="connsiteX0" fmla="*/ 0 w 112870"/>
                  <a:gd name="connsiteY0" fmla="*/ 0 h 112817"/>
                  <a:gd name="connsiteX1" fmla="*/ 112870 w 112870"/>
                  <a:gd name="connsiteY1" fmla="*/ 0 h 112817"/>
                  <a:gd name="connsiteX2" fmla="*/ 112870 w 112870"/>
                  <a:gd name="connsiteY2" fmla="*/ 112818 h 112817"/>
                  <a:gd name="connsiteX3" fmla="*/ 0 w 112870"/>
                  <a:gd name="connsiteY3" fmla="*/ 112818 h 11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870" h="112817">
                    <a:moveTo>
                      <a:pt x="0" y="0"/>
                    </a:moveTo>
                    <a:lnTo>
                      <a:pt x="112870" y="0"/>
                    </a:lnTo>
                    <a:lnTo>
                      <a:pt x="112870" y="112818"/>
                    </a:lnTo>
                    <a:lnTo>
                      <a:pt x="0" y="112818"/>
                    </a:lnTo>
                    <a:close/>
                  </a:path>
                </a:pathLst>
              </a:custGeom>
              <a:solidFill>
                <a:srgbClr val="F2F2F2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BC55410-64E3-967F-71FB-89650B386058}"/>
                  </a:ext>
                </a:extLst>
              </p:cNvPr>
              <p:cNvSpPr/>
              <p:nvPr/>
            </p:nvSpPr>
            <p:spPr>
              <a:xfrm>
                <a:off x="4468021" y="3376685"/>
                <a:ext cx="128049" cy="7524"/>
              </a:xfrm>
              <a:custGeom>
                <a:avLst/>
                <a:gdLst>
                  <a:gd name="connsiteX0" fmla="*/ 0 w 128049"/>
                  <a:gd name="connsiteY0" fmla="*/ 0 h 7524"/>
                  <a:gd name="connsiteX1" fmla="*/ 128049 w 128049"/>
                  <a:gd name="connsiteY1" fmla="*/ 0 h 7524"/>
                  <a:gd name="connsiteX2" fmla="*/ 128049 w 128049"/>
                  <a:gd name="connsiteY2" fmla="*/ 7525 h 7524"/>
                  <a:gd name="connsiteX3" fmla="*/ 0 w 128049"/>
                  <a:gd name="connsiteY3" fmla="*/ 7525 h 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049" h="7524">
                    <a:moveTo>
                      <a:pt x="0" y="0"/>
                    </a:moveTo>
                    <a:lnTo>
                      <a:pt x="128049" y="0"/>
                    </a:lnTo>
                    <a:lnTo>
                      <a:pt x="128049" y="7525"/>
                    </a:lnTo>
                    <a:lnTo>
                      <a:pt x="0" y="7525"/>
                    </a:lnTo>
                    <a:close/>
                  </a:path>
                </a:pathLst>
              </a:custGeom>
              <a:solidFill>
                <a:srgbClr val="E6E6E6"/>
              </a:solidFill>
              <a:ln w="1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0195053-5599-0111-35F9-6E210F64D761}"/>
              </a:ext>
            </a:extLst>
          </p:cNvPr>
          <p:cNvSpPr txBox="1">
            <a:spLocks/>
          </p:cNvSpPr>
          <p:nvPr/>
        </p:nvSpPr>
        <p:spPr>
          <a:xfrm>
            <a:off x="1640860" y="1562173"/>
            <a:ext cx="9402120" cy="194086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pic>
        <p:nvPicPr>
          <p:cNvPr id="8" name="Picture 2" descr="Responsive image">
            <a:extLst>
              <a:ext uri="{FF2B5EF4-FFF2-40B4-BE49-F238E27FC236}">
                <a16:creationId xmlns:a16="http://schemas.microsoft.com/office/drawing/2014/main" id="{96093CC0-9F86-2177-10F9-A392435DF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3"/>
          <a:stretch/>
        </p:blipFill>
        <p:spPr bwMode="auto">
          <a:xfrm>
            <a:off x="3348697" y="3402688"/>
            <a:ext cx="872081" cy="6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CC0B17-0677-776A-4A05-6786415B8A7E}"/>
              </a:ext>
            </a:extLst>
          </p:cNvPr>
          <p:cNvSpPr txBox="1">
            <a:spLocks/>
          </p:cNvSpPr>
          <p:nvPr/>
        </p:nvSpPr>
        <p:spPr>
          <a:xfrm>
            <a:off x="4220778" y="3272135"/>
            <a:ext cx="4743428" cy="90231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Consulting Pvt. Ltd.</a:t>
            </a:r>
          </a:p>
        </p:txBody>
      </p:sp>
    </p:spTree>
    <p:extLst>
      <p:ext uri="{BB962C8B-B14F-4D97-AF65-F5344CB8AC3E}">
        <p14:creationId xmlns:p14="http://schemas.microsoft.com/office/powerpoint/2010/main" val="10143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339FA9-C4EE-381A-9EE7-BF0C5EBAA12F}"/>
              </a:ext>
            </a:extLst>
          </p:cNvPr>
          <p:cNvGrpSpPr/>
          <p:nvPr/>
        </p:nvGrpSpPr>
        <p:grpSpPr>
          <a:xfrm>
            <a:off x="1165928" y="1419712"/>
            <a:ext cx="9938365" cy="4797973"/>
            <a:chOff x="1165928" y="1051844"/>
            <a:chExt cx="9938365" cy="47979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808A59-EDE0-F1B5-6216-B210FB2C8D8D}"/>
                </a:ext>
              </a:extLst>
            </p:cNvPr>
            <p:cNvSpPr/>
            <p:nvPr/>
          </p:nvSpPr>
          <p:spPr>
            <a:xfrm>
              <a:off x="8437039" y="5618985"/>
              <a:ext cx="599651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Textile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B30CF-44E5-B638-FD8D-9F3B91923A1D}"/>
                </a:ext>
              </a:extLst>
            </p:cNvPr>
            <p:cNvSpPr/>
            <p:nvPr/>
          </p:nvSpPr>
          <p:spPr>
            <a:xfrm>
              <a:off x="1381371" y="2554635"/>
              <a:ext cx="2041008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Electrical &amp; Electronics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C679F8-4A31-9649-D02D-0DE0210E14E9}"/>
                </a:ext>
              </a:extLst>
            </p:cNvPr>
            <p:cNvSpPr/>
            <p:nvPr/>
          </p:nvSpPr>
          <p:spPr>
            <a:xfrm>
              <a:off x="8477997" y="1110140"/>
              <a:ext cx="2626296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Construction &amp; Infrastructure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52051B-0EB8-B84E-5166-4A8FE8AE24C0}"/>
                </a:ext>
              </a:extLst>
            </p:cNvPr>
            <p:cNvSpPr/>
            <p:nvPr/>
          </p:nvSpPr>
          <p:spPr>
            <a:xfrm>
              <a:off x="1497906" y="1051844"/>
              <a:ext cx="2204065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Mineral, Metals &amp; Mining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266577-C180-9AAA-E33A-628D61D77CB3}"/>
                </a:ext>
              </a:extLst>
            </p:cNvPr>
            <p:cNvSpPr/>
            <p:nvPr/>
          </p:nvSpPr>
          <p:spPr>
            <a:xfrm>
              <a:off x="3000996" y="5549668"/>
              <a:ext cx="741934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Polymer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954E2A-4B0A-BBB1-9A6F-8044115AA38A}"/>
                </a:ext>
              </a:extLst>
            </p:cNvPr>
            <p:cNvSpPr/>
            <p:nvPr/>
          </p:nvSpPr>
          <p:spPr>
            <a:xfrm>
              <a:off x="8876822" y="2570064"/>
              <a:ext cx="1402179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Power &amp; Energy</a:t>
              </a:r>
            </a:p>
          </p:txBody>
        </p:sp>
        <p:grpSp>
          <p:nvGrpSpPr>
            <p:cNvPr id="23" name="Group 73">
              <a:extLst>
                <a:ext uri="{FF2B5EF4-FFF2-40B4-BE49-F238E27FC236}">
                  <a16:creationId xmlns:a16="http://schemas.microsoft.com/office/drawing/2014/main" id="{1DC82DC4-C967-E8A5-7847-2A17EB885BB1}"/>
                </a:ext>
              </a:extLst>
            </p:cNvPr>
            <p:cNvGrpSpPr/>
            <p:nvPr/>
          </p:nvGrpSpPr>
          <p:grpSpPr>
            <a:xfrm>
              <a:off x="3870074" y="1174675"/>
              <a:ext cx="1354329" cy="325388"/>
              <a:chOff x="2901397" y="1460250"/>
              <a:chExt cx="930338" cy="22026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4C709DD-7330-9640-8391-85D98BEBFFCE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9C21A48-2F7C-28C4-3192-F95C794461C5}"/>
                  </a:ext>
                </a:extLst>
              </p:cNvPr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74">
              <a:extLst>
                <a:ext uri="{FF2B5EF4-FFF2-40B4-BE49-F238E27FC236}">
                  <a16:creationId xmlns:a16="http://schemas.microsoft.com/office/drawing/2014/main" id="{4DF55346-7426-DCF5-3A9E-ED5C265EEA22}"/>
                </a:ext>
              </a:extLst>
            </p:cNvPr>
            <p:cNvGrpSpPr/>
            <p:nvPr/>
          </p:nvGrpSpPr>
          <p:grpSpPr>
            <a:xfrm flipH="1">
              <a:off x="7025114" y="1163178"/>
              <a:ext cx="1354329" cy="330898"/>
              <a:chOff x="2901397" y="1460250"/>
              <a:chExt cx="930338" cy="22026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29B2E70-4908-F13D-A375-F906186B4CDB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A35D9A8-A8B3-FF5C-BD8C-B5FABF63C415}"/>
                  </a:ext>
                </a:extLst>
              </p:cNvPr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1">
              <a:extLst>
                <a:ext uri="{FF2B5EF4-FFF2-40B4-BE49-F238E27FC236}">
                  <a16:creationId xmlns:a16="http://schemas.microsoft.com/office/drawing/2014/main" id="{AC9C1139-A2E4-52A2-326E-43617526FFED}"/>
                </a:ext>
              </a:extLst>
            </p:cNvPr>
            <p:cNvGrpSpPr/>
            <p:nvPr/>
          </p:nvGrpSpPr>
          <p:grpSpPr>
            <a:xfrm flipV="1">
              <a:off x="3798849" y="5349493"/>
              <a:ext cx="1354329" cy="325388"/>
              <a:chOff x="2901397" y="1460250"/>
              <a:chExt cx="930338" cy="22026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AD86A51-D6CF-1A4B-DE05-CE0046568EB6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2B5DF79-01AA-B338-7509-758EFF869918}"/>
                  </a:ext>
                </a:extLst>
              </p:cNvPr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84">
              <a:extLst>
                <a:ext uri="{FF2B5EF4-FFF2-40B4-BE49-F238E27FC236}">
                  <a16:creationId xmlns:a16="http://schemas.microsoft.com/office/drawing/2014/main" id="{1A49A5B4-81A6-6F82-29A0-DB928D2F54C4}"/>
                </a:ext>
              </a:extLst>
            </p:cNvPr>
            <p:cNvGrpSpPr/>
            <p:nvPr/>
          </p:nvGrpSpPr>
          <p:grpSpPr>
            <a:xfrm flipH="1" flipV="1">
              <a:off x="7003602" y="5397646"/>
              <a:ext cx="1354329" cy="330898"/>
              <a:chOff x="2901397" y="1460250"/>
              <a:chExt cx="930338" cy="220268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B8157E1-EFA1-8594-E5D4-61791D3C0FB3}"/>
                  </a:ext>
                </a:extLst>
              </p:cNvPr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FA432B4-E7B7-4DEE-1071-184C407C4A16}"/>
                  </a:ext>
                </a:extLst>
              </p:cNvPr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A8FC7F7-5A77-72E2-A095-209B0FB07BD0}"/>
                </a:ext>
              </a:extLst>
            </p:cNvPr>
            <p:cNvCxnSpPr/>
            <p:nvPr/>
          </p:nvCxnSpPr>
          <p:spPr>
            <a:xfrm flipH="1">
              <a:off x="3506578" y="2668026"/>
              <a:ext cx="670552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BAC696-3301-5485-6893-FD4F296FE98C}"/>
                </a:ext>
              </a:extLst>
            </p:cNvPr>
            <p:cNvCxnSpPr/>
            <p:nvPr/>
          </p:nvCxnSpPr>
          <p:spPr>
            <a:xfrm flipH="1">
              <a:off x="8071797" y="2669812"/>
              <a:ext cx="670552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242FA1-4983-A914-90B1-3D1F2BAE8D11}"/>
                </a:ext>
              </a:extLst>
            </p:cNvPr>
            <p:cNvSpPr/>
            <p:nvPr/>
          </p:nvSpPr>
          <p:spPr>
            <a:xfrm>
              <a:off x="1165928" y="4088911"/>
              <a:ext cx="2256451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Food, FMCG &amp; Agriculture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DC52F9-7F13-7949-03D5-E553FA287637}"/>
                </a:ext>
              </a:extLst>
            </p:cNvPr>
            <p:cNvSpPr/>
            <p:nvPr/>
          </p:nvSpPr>
          <p:spPr>
            <a:xfrm>
              <a:off x="8856342" y="4125473"/>
              <a:ext cx="900888" cy="230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Chemicals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BBE517-E0C3-F7E1-C7D2-51266EAF0606}"/>
                </a:ext>
              </a:extLst>
            </p:cNvPr>
            <p:cNvCxnSpPr/>
            <p:nvPr/>
          </p:nvCxnSpPr>
          <p:spPr>
            <a:xfrm flipH="1">
              <a:off x="3521534" y="4202301"/>
              <a:ext cx="670552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2FCD3A-2625-2F23-FFA1-46E453FBEBA3}"/>
                </a:ext>
              </a:extLst>
            </p:cNvPr>
            <p:cNvCxnSpPr/>
            <p:nvPr/>
          </p:nvCxnSpPr>
          <p:spPr>
            <a:xfrm flipH="1">
              <a:off x="8043193" y="4258679"/>
              <a:ext cx="670552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58384EA0-AB3B-E1D1-B3FB-FE7418A8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538" y="1364120"/>
              <a:ext cx="1437433" cy="1438050"/>
            </a:xfrm>
            <a:custGeom>
              <a:avLst/>
              <a:gdLst>
                <a:gd name="connsiteX0" fmla="*/ 8261 w 10000"/>
                <a:gd name="connsiteY0" fmla="*/ 6045 h 10000"/>
                <a:gd name="connsiteX1" fmla="*/ 10000 w 10000"/>
                <a:gd name="connsiteY1" fmla="*/ 4254 h 10000"/>
                <a:gd name="connsiteX2" fmla="*/ 10000 w 10000"/>
                <a:gd name="connsiteY2" fmla="*/ 4254 h 10000"/>
                <a:gd name="connsiteX3" fmla="*/ 0 w 10000"/>
                <a:gd name="connsiteY3" fmla="*/ 0 h 10000"/>
                <a:gd name="connsiteX4" fmla="*/ 0 w 10000"/>
                <a:gd name="connsiteY4" fmla="*/ 8097 h 10000"/>
                <a:gd name="connsiteX5" fmla="*/ 4420 w 10000"/>
                <a:gd name="connsiteY5" fmla="*/ 10000 h 10000"/>
                <a:gd name="connsiteX6" fmla="*/ 4420 w 10000"/>
                <a:gd name="connsiteY6" fmla="*/ 10000 h 10000"/>
                <a:gd name="connsiteX7" fmla="*/ 6558 w 10000"/>
                <a:gd name="connsiteY7" fmla="*/ 7799 h 10000"/>
                <a:gd name="connsiteX8" fmla="*/ 7481 w 10000"/>
                <a:gd name="connsiteY8" fmla="*/ 7054 h 10000"/>
                <a:gd name="connsiteX9" fmla="*/ 8261 w 10000"/>
                <a:gd name="connsiteY9" fmla="*/ 6045 h 10000"/>
                <a:gd name="connsiteX0" fmla="*/ 8261 w 10000"/>
                <a:gd name="connsiteY0" fmla="*/ 6045 h 10000"/>
                <a:gd name="connsiteX1" fmla="*/ 10000 w 10000"/>
                <a:gd name="connsiteY1" fmla="*/ 4254 h 10000"/>
                <a:gd name="connsiteX2" fmla="*/ 10000 w 10000"/>
                <a:gd name="connsiteY2" fmla="*/ 4254 h 10000"/>
                <a:gd name="connsiteX3" fmla="*/ 0 w 10000"/>
                <a:gd name="connsiteY3" fmla="*/ 0 h 10000"/>
                <a:gd name="connsiteX4" fmla="*/ 0 w 10000"/>
                <a:gd name="connsiteY4" fmla="*/ 8097 h 10000"/>
                <a:gd name="connsiteX5" fmla="*/ 4420 w 10000"/>
                <a:gd name="connsiteY5" fmla="*/ 10000 h 10000"/>
                <a:gd name="connsiteX6" fmla="*/ 4420 w 10000"/>
                <a:gd name="connsiteY6" fmla="*/ 10000 h 10000"/>
                <a:gd name="connsiteX7" fmla="*/ 6558 w 10000"/>
                <a:gd name="connsiteY7" fmla="*/ 7799 h 10000"/>
                <a:gd name="connsiteX8" fmla="*/ 6963 w 10000"/>
                <a:gd name="connsiteY8" fmla="*/ 7382 h 10000"/>
                <a:gd name="connsiteX9" fmla="*/ 7481 w 10000"/>
                <a:gd name="connsiteY9" fmla="*/ 7054 h 10000"/>
                <a:gd name="connsiteX10" fmla="*/ 8261 w 10000"/>
                <a:gd name="connsiteY10" fmla="*/ 60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8261" y="6045"/>
                  </a:moveTo>
                  <a:lnTo>
                    <a:pt x="10000" y="4254"/>
                  </a:lnTo>
                  <a:lnTo>
                    <a:pt x="10000" y="4254"/>
                  </a:lnTo>
                  <a:cubicBezTo>
                    <a:pt x="7246" y="1418"/>
                    <a:pt x="3623" y="0"/>
                    <a:pt x="0" y="0"/>
                  </a:cubicBezTo>
                  <a:lnTo>
                    <a:pt x="0" y="8097"/>
                  </a:lnTo>
                  <a:cubicBezTo>
                    <a:pt x="1594" y="8097"/>
                    <a:pt x="3188" y="8731"/>
                    <a:pt x="4420" y="10000"/>
                  </a:cubicBezTo>
                  <a:lnTo>
                    <a:pt x="4420" y="10000"/>
                  </a:lnTo>
                  <a:lnTo>
                    <a:pt x="6558" y="7799"/>
                  </a:lnTo>
                  <a:cubicBezTo>
                    <a:pt x="7019" y="7407"/>
                    <a:pt x="6809" y="7506"/>
                    <a:pt x="6963" y="7382"/>
                  </a:cubicBezTo>
                  <a:cubicBezTo>
                    <a:pt x="7117" y="7258"/>
                    <a:pt x="7302" y="7321"/>
                    <a:pt x="7481" y="7054"/>
                  </a:cubicBezTo>
                  <a:lnTo>
                    <a:pt x="8261" y="60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84F09536-83EA-C603-40A9-8420CF0E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106" y="1364120"/>
              <a:ext cx="1443765" cy="1438050"/>
            </a:xfrm>
            <a:custGeom>
              <a:avLst/>
              <a:gdLst>
                <a:gd name="connsiteX0" fmla="*/ 8990 w 9344"/>
                <a:gd name="connsiteY0" fmla="*/ 2500 h 10000"/>
                <a:gd name="connsiteX1" fmla="*/ 8990 w 9344"/>
                <a:gd name="connsiteY1" fmla="*/ 0 h 10000"/>
                <a:gd name="connsiteX2" fmla="*/ 8990 w 9344"/>
                <a:gd name="connsiteY2" fmla="*/ 0 h 10000"/>
                <a:gd name="connsiteX3" fmla="*/ 0 w 9344"/>
                <a:gd name="connsiteY3" fmla="*/ 4254 h 10000"/>
                <a:gd name="connsiteX4" fmla="*/ 4984 w 9344"/>
                <a:gd name="connsiteY4" fmla="*/ 10000 h 10000"/>
                <a:gd name="connsiteX5" fmla="*/ 8990 w 9344"/>
                <a:gd name="connsiteY5" fmla="*/ 8097 h 10000"/>
                <a:gd name="connsiteX6" fmla="*/ 8990 w 9344"/>
                <a:gd name="connsiteY6" fmla="*/ 8097 h 10000"/>
                <a:gd name="connsiteX7" fmla="*/ 8990 w 9344"/>
                <a:gd name="connsiteY7" fmla="*/ 5000 h 10000"/>
                <a:gd name="connsiteX8" fmla="*/ 8531 w 9344"/>
                <a:gd name="connsiteY8" fmla="*/ 3681 h 10000"/>
                <a:gd name="connsiteX9" fmla="*/ 8990 w 9344"/>
                <a:gd name="connsiteY9" fmla="*/ 2500 h 10000"/>
                <a:gd name="connsiteX0" fmla="*/ 9621 w 10084"/>
                <a:gd name="connsiteY0" fmla="*/ 2500 h 10000"/>
                <a:gd name="connsiteX1" fmla="*/ 9621 w 10084"/>
                <a:gd name="connsiteY1" fmla="*/ 0 h 10000"/>
                <a:gd name="connsiteX2" fmla="*/ 9621 w 10084"/>
                <a:gd name="connsiteY2" fmla="*/ 0 h 10000"/>
                <a:gd name="connsiteX3" fmla="*/ 0 w 10084"/>
                <a:gd name="connsiteY3" fmla="*/ 4254 h 10000"/>
                <a:gd name="connsiteX4" fmla="*/ 5334 w 10084"/>
                <a:gd name="connsiteY4" fmla="*/ 10000 h 10000"/>
                <a:gd name="connsiteX5" fmla="*/ 9621 w 10084"/>
                <a:gd name="connsiteY5" fmla="*/ 8097 h 10000"/>
                <a:gd name="connsiteX6" fmla="*/ 9621 w 10084"/>
                <a:gd name="connsiteY6" fmla="*/ 8097 h 10000"/>
                <a:gd name="connsiteX7" fmla="*/ 9621 w 10084"/>
                <a:gd name="connsiteY7" fmla="*/ 5000 h 10000"/>
                <a:gd name="connsiteX8" fmla="*/ 9555 w 10084"/>
                <a:gd name="connsiteY8" fmla="*/ 3593 h 10000"/>
                <a:gd name="connsiteX9" fmla="*/ 9621 w 10084"/>
                <a:gd name="connsiteY9" fmla="*/ 2500 h 10000"/>
                <a:gd name="connsiteX0" fmla="*/ 9621 w 9632"/>
                <a:gd name="connsiteY0" fmla="*/ 2500 h 10000"/>
                <a:gd name="connsiteX1" fmla="*/ 9621 w 9632"/>
                <a:gd name="connsiteY1" fmla="*/ 0 h 10000"/>
                <a:gd name="connsiteX2" fmla="*/ 9621 w 9632"/>
                <a:gd name="connsiteY2" fmla="*/ 0 h 10000"/>
                <a:gd name="connsiteX3" fmla="*/ 0 w 9632"/>
                <a:gd name="connsiteY3" fmla="*/ 4254 h 10000"/>
                <a:gd name="connsiteX4" fmla="*/ 5334 w 9632"/>
                <a:gd name="connsiteY4" fmla="*/ 10000 h 10000"/>
                <a:gd name="connsiteX5" fmla="*/ 9621 w 9632"/>
                <a:gd name="connsiteY5" fmla="*/ 8097 h 10000"/>
                <a:gd name="connsiteX6" fmla="*/ 9621 w 9632"/>
                <a:gd name="connsiteY6" fmla="*/ 8097 h 10000"/>
                <a:gd name="connsiteX7" fmla="*/ 9621 w 9632"/>
                <a:gd name="connsiteY7" fmla="*/ 5000 h 10000"/>
                <a:gd name="connsiteX8" fmla="*/ 9518 w 9632"/>
                <a:gd name="connsiteY8" fmla="*/ 4379 h 10000"/>
                <a:gd name="connsiteX9" fmla="*/ 9555 w 9632"/>
                <a:gd name="connsiteY9" fmla="*/ 3593 h 10000"/>
                <a:gd name="connsiteX10" fmla="*/ 9621 w 9632"/>
                <a:gd name="connsiteY10" fmla="*/ 2500 h 10000"/>
                <a:gd name="connsiteX0" fmla="*/ 9989 w 10026"/>
                <a:gd name="connsiteY0" fmla="*/ 2500 h 10000"/>
                <a:gd name="connsiteX1" fmla="*/ 9989 w 10026"/>
                <a:gd name="connsiteY1" fmla="*/ 0 h 10000"/>
                <a:gd name="connsiteX2" fmla="*/ 9989 w 10026"/>
                <a:gd name="connsiteY2" fmla="*/ 0 h 10000"/>
                <a:gd name="connsiteX3" fmla="*/ 0 w 10026"/>
                <a:gd name="connsiteY3" fmla="*/ 4254 h 10000"/>
                <a:gd name="connsiteX4" fmla="*/ 5538 w 10026"/>
                <a:gd name="connsiteY4" fmla="*/ 10000 h 10000"/>
                <a:gd name="connsiteX5" fmla="*/ 9989 w 10026"/>
                <a:gd name="connsiteY5" fmla="*/ 8097 h 10000"/>
                <a:gd name="connsiteX6" fmla="*/ 9989 w 10026"/>
                <a:gd name="connsiteY6" fmla="*/ 8097 h 10000"/>
                <a:gd name="connsiteX7" fmla="*/ 9989 w 10026"/>
                <a:gd name="connsiteY7" fmla="*/ 5000 h 10000"/>
                <a:gd name="connsiteX8" fmla="*/ 10014 w 10026"/>
                <a:gd name="connsiteY8" fmla="*/ 6852 h 10000"/>
                <a:gd name="connsiteX9" fmla="*/ 9920 w 10026"/>
                <a:gd name="connsiteY9" fmla="*/ 3593 h 10000"/>
                <a:gd name="connsiteX10" fmla="*/ 9989 w 10026"/>
                <a:gd name="connsiteY10" fmla="*/ 2500 h 10000"/>
                <a:gd name="connsiteX0" fmla="*/ 9989 w 10031"/>
                <a:gd name="connsiteY0" fmla="*/ 2500 h 10000"/>
                <a:gd name="connsiteX1" fmla="*/ 9989 w 10031"/>
                <a:gd name="connsiteY1" fmla="*/ 0 h 10000"/>
                <a:gd name="connsiteX2" fmla="*/ 9989 w 10031"/>
                <a:gd name="connsiteY2" fmla="*/ 0 h 10000"/>
                <a:gd name="connsiteX3" fmla="*/ 0 w 10031"/>
                <a:gd name="connsiteY3" fmla="*/ 4254 h 10000"/>
                <a:gd name="connsiteX4" fmla="*/ 5538 w 10031"/>
                <a:gd name="connsiteY4" fmla="*/ 10000 h 10000"/>
                <a:gd name="connsiteX5" fmla="*/ 9989 w 10031"/>
                <a:gd name="connsiteY5" fmla="*/ 8097 h 10000"/>
                <a:gd name="connsiteX6" fmla="*/ 9989 w 10031"/>
                <a:gd name="connsiteY6" fmla="*/ 8097 h 10000"/>
                <a:gd name="connsiteX7" fmla="*/ 9989 w 10031"/>
                <a:gd name="connsiteY7" fmla="*/ 5000 h 10000"/>
                <a:gd name="connsiteX8" fmla="*/ 10014 w 10031"/>
                <a:gd name="connsiteY8" fmla="*/ 6852 h 10000"/>
                <a:gd name="connsiteX9" fmla="*/ 10008 w 10031"/>
                <a:gd name="connsiteY9" fmla="*/ 6154 h 10000"/>
                <a:gd name="connsiteX10" fmla="*/ 9989 w 10031"/>
                <a:gd name="connsiteY10" fmla="*/ 25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1" h="10000">
                  <a:moveTo>
                    <a:pt x="9989" y="2500"/>
                  </a:moveTo>
                  <a:lnTo>
                    <a:pt x="9989" y="0"/>
                  </a:lnTo>
                  <a:lnTo>
                    <a:pt x="9989" y="0"/>
                  </a:lnTo>
                  <a:cubicBezTo>
                    <a:pt x="6080" y="0"/>
                    <a:pt x="2533" y="1604"/>
                    <a:pt x="0" y="4254"/>
                  </a:cubicBezTo>
                  <a:lnTo>
                    <a:pt x="5538" y="10000"/>
                  </a:lnTo>
                  <a:cubicBezTo>
                    <a:pt x="6695" y="8806"/>
                    <a:pt x="8252" y="8097"/>
                    <a:pt x="9989" y="8097"/>
                  </a:cubicBezTo>
                  <a:lnTo>
                    <a:pt x="9989" y="8097"/>
                  </a:lnTo>
                  <a:lnTo>
                    <a:pt x="9989" y="5000"/>
                  </a:lnTo>
                  <a:cubicBezTo>
                    <a:pt x="10045" y="4380"/>
                    <a:pt x="10025" y="7086"/>
                    <a:pt x="10014" y="6852"/>
                  </a:cubicBezTo>
                  <a:cubicBezTo>
                    <a:pt x="10002" y="6618"/>
                    <a:pt x="10064" y="6467"/>
                    <a:pt x="10008" y="6154"/>
                  </a:cubicBezTo>
                  <a:cubicBezTo>
                    <a:pt x="10031" y="5790"/>
                    <a:pt x="9966" y="2864"/>
                    <a:pt x="9989" y="25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4AB5BA9-E93E-54B8-59D1-E7E44F69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60" y="1974635"/>
              <a:ext cx="1395835" cy="1483361"/>
            </a:xfrm>
            <a:custGeom>
              <a:avLst/>
              <a:gdLst>
                <a:gd name="connsiteX0" fmla="*/ 0 w 10000"/>
                <a:gd name="connsiteY0" fmla="*/ 10000 h 10000"/>
                <a:gd name="connsiteX1" fmla="*/ 8134 w 10000"/>
                <a:gd name="connsiteY1" fmla="*/ 10000 h 10000"/>
                <a:gd name="connsiteX2" fmla="*/ 10000 w 10000"/>
                <a:gd name="connsiteY2" fmla="*/ 5580 h 10000"/>
                <a:gd name="connsiteX3" fmla="*/ 7799 w 10000"/>
                <a:gd name="connsiteY3" fmla="*/ 3442 h 10000"/>
                <a:gd name="connsiteX4" fmla="*/ 5714 w 10000"/>
                <a:gd name="connsiteY4" fmla="*/ 1311 h 10000"/>
                <a:gd name="connsiteX5" fmla="*/ 6045 w 10000"/>
                <a:gd name="connsiteY5" fmla="*/ 1739 h 10000"/>
                <a:gd name="connsiteX6" fmla="*/ 4291 w 10000"/>
                <a:gd name="connsiteY6" fmla="*/ 0 h 10000"/>
                <a:gd name="connsiteX7" fmla="*/ 0 w 10000"/>
                <a:gd name="connsiteY7" fmla="*/ 10000 h 10000"/>
                <a:gd name="connsiteX0" fmla="*/ 0 w 10000"/>
                <a:gd name="connsiteY0" fmla="*/ 10000 h 10000"/>
                <a:gd name="connsiteX1" fmla="*/ 8134 w 10000"/>
                <a:gd name="connsiteY1" fmla="*/ 10000 h 10000"/>
                <a:gd name="connsiteX2" fmla="*/ 10000 w 10000"/>
                <a:gd name="connsiteY2" fmla="*/ 5580 h 10000"/>
                <a:gd name="connsiteX3" fmla="*/ 7799 w 10000"/>
                <a:gd name="connsiteY3" fmla="*/ 3442 h 10000"/>
                <a:gd name="connsiteX4" fmla="*/ 5714 w 10000"/>
                <a:gd name="connsiteY4" fmla="*/ 1311 h 10000"/>
                <a:gd name="connsiteX5" fmla="*/ 6045 w 10000"/>
                <a:gd name="connsiteY5" fmla="*/ 1739 h 10000"/>
                <a:gd name="connsiteX6" fmla="*/ 4291 w 10000"/>
                <a:gd name="connsiteY6" fmla="*/ 0 h 10000"/>
                <a:gd name="connsiteX7" fmla="*/ 0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8134" y="10000"/>
                  </a:lnTo>
                  <a:cubicBezTo>
                    <a:pt x="8134" y="8406"/>
                    <a:pt x="8731" y="6775"/>
                    <a:pt x="10000" y="5580"/>
                  </a:cubicBezTo>
                  <a:cubicBezTo>
                    <a:pt x="7799" y="3442"/>
                    <a:pt x="8513" y="4153"/>
                    <a:pt x="7799" y="3442"/>
                  </a:cubicBezTo>
                  <a:cubicBezTo>
                    <a:pt x="7085" y="2731"/>
                    <a:pt x="5714" y="1311"/>
                    <a:pt x="5714" y="1311"/>
                  </a:cubicBezTo>
                  <a:cubicBezTo>
                    <a:pt x="7364" y="3023"/>
                    <a:pt x="6045" y="1739"/>
                    <a:pt x="6045" y="1739"/>
                  </a:cubicBezTo>
                  <a:lnTo>
                    <a:pt x="4291" y="0"/>
                  </a:lnTo>
                  <a:cubicBezTo>
                    <a:pt x="1418" y="2754"/>
                    <a:pt x="0" y="6377"/>
                    <a:pt x="0" y="100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22292AB0-1B80-7152-6D6F-67EE33883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872" y="3455193"/>
              <a:ext cx="1395835" cy="1483779"/>
            </a:xfrm>
            <a:custGeom>
              <a:avLst/>
              <a:gdLst>
                <a:gd name="connsiteX0" fmla="*/ 4254 w 10000"/>
                <a:gd name="connsiteY0" fmla="*/ 9404 h 9404"/>
                <a:gd name="connsiteX1" fmla="*/ 10000 w 10000"/>
                <a:gd name="connsiteY1" fmla="*/ 4436 h 9404"/>
                <a:gd name="connsiteX2" fmla="*/ 8097 w 10000"/>
                <a:gd name="connsiteY2" fmla="*/ 443 h 9404"/>
                <a:gd name="connsiteX3" fmla="*/ 5000 w 10000"/>
                <a:gd name="connsiteY3" fmla="*/ 443 h 9404"/>
                <a:gd name="connsiteX4" fmla="*/ 3328 w 10000"/>
                <a:gd name="connsiteY4" fmla="*/ 0 h 9404"/>
                <a:gd name="connsiteX5" fmla="*/ 2500 w 10000"/>
                <a:gd name="connsiteY5" fmla="*/ 443 h 9404"/>
                <a:gd name="connsiteX6" fmla="*/ 0 w 10000"/>
                <a:gd name="connsiteY6" fmla="*/ 443 h 9404"/>
                <a:gd name="connsiteX7" fmla="*/ 4254 w 10000"/>
                <a:gd name="connsiteY7" fmla="*/ 9404 h 9404"/>
                <a:gd name="connsiteX0" fmla="*/ 4254 w 10000"/>
                <a:gd name="connsiteY0" fmla="*/ 9547 h 9547"/>
                <a:gd name="connsiteX1" fmla="*/ 10000 w 10000"/>
                <a:gd name="connsiteY1" fmla="*/ 4264 h 9547"/>
                <a:gd name="connsiteX2" fmla="*/ 8097 w 10000"/>
                <a:gd name="connsiteY2" fmla="*/ 18 h 9547"/>
                <a:gd name="connsiteX3" fmla="*/ 5000 w 10000"/>
                <a:gd name="connsiteY3" fmla="*/ 18 h 9547"/>
                <a:gd name="connsiteX4" fmla="*/ 3832 w 10000"/>
                <a:gd name="connsiteY4" fmla="*/ 0 h 9547"/>
                <a:gd name="connsiteX5" fmla="*/ 2500 w 10000"/>
                <a:gd name="connsiteY5" fmla="*/ 18 h 9547"/>
                <a:gd name="connsiteX6" fmla="*/ 0 w 10000"/>
                <a:gd name="connsiteY6" fmla="*/ 18 h 9547"/>
                <a:gd name="connsiteX7" fmla="*/ 4254 w 10000"/>
                <a:gd name="connsiteY7" fmla="*/ 9547 h 9547"/>
                <a:gd name="connsiteX0" fmla="*/ 4254 w 10000"/>
                <a:gd name="connsiteY0" fmla="*/ 10000 h 10000"/>
                <a:gd name="connsiteX1" fmla="*/ 10000 w 10000"/>
                <a:gd name="connsiteY1" fmla="*/ 4466 h 10000"/>
                <a:gd name="connsiteX2" fmla="*/ 8097 w 10000"/>
                <a:gd name="connsiteY2" fmla="*/ 19 h 10000"/>
                <a:gd name="connsiteX3" fmla="*/ 5000 w 10000"/>
                <a:gd name="connsiteY3" fmla="*/ 19 h 10000"/>
                <a:gd name="connsiteX4" fmla="*/ 3832 w 10000"/>
                <a:gd name="connsiteY4" fmla="*/ 0 h 10000"/>
                <a:gd name="connsiteX5" fmla="*/ 384 w 10000"/>
                <a:gd name="connsiteY5" fmla="*/ 19 h 10000"/>
                <a:gd name="connsiteX6" fmla="*/ 0 w 10000"/>
                <a:gd name="connsiteY6" fmla="*/ 19 h 10000"/>
                <a:gd name="connsiteX7" fmla="*/ 4254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4254" y="10000"/>
                  </a:moveTo>
                  <a:lnTo>
                    <a:pt x="10000" y="4466"/>
                  </a:lnTo>
                  <a:cubicBezTo>
                    <a:pt x="8843" y="3310"/>
                    <a:pt x="8097" y="1754"/>
                    <a:pt x="8097" y="19"/>
                  </a:cubicBezTo>
                  <a:lnTo>
                    <a:pt x="5000" y="19"/>
                  </a:lnTo>
                  <a:cubicBezTo>
                    <a:pt x="4289" y="16"/>
                    <a:pt x="4601" y="0"/>
                    <a:pt x="3832" y="0"/>
                  </a:cubicBezTo>
                  <a:lnTo>
                    <a:pt x="384" y="19"/>
                  </a:lnTo>
                  <a:lnTo>
                    <a:pt x="0" y="19"/>
                  </a:lnTo>
                  <a:cubicBezTo>
                    <a:pt x="0" y="3924"/>
                    <a:pt x="1642" y="7433"/>
                    <a:pt x="4254" y="100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BD36FD38-D6F8-3C9D-2303-1E1EAE55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106" y="4104945"/>
              <a:ext cx="1437433" cy="1433280"/>
            </a:xfrm>
            <a:custGeom>
              <a:avLst/>
              <a:gdLst>
                <a:gd name="connsiteX0" fmla="*/ 10000 w 10000"/>
                <a:gd name="connsiteY0" fmla="*/ 10000 h 10000"/>
                <a:gd name="connsiteX1" fmla="*/ 10000 w 10000"/>
                <a:gd name="connsiteY1" fmla="*/ 1873 h 10000"/>
                <a:gd name="connsiteX2" fmla="*/ 5543 w 10000"/>
                <a:gd name="connsiteY2" fmla="*/ 0 h 10000"/>
                <a:gd name="connsiteX3" fmla="*/ 2917 w 10000"/>
                <a:gd name="connsiteY3" fmla="*/ 2565 h 10000"/>
                <a:gd name="connsiteX4" fmla="*/ 1739 w 10000"/>
                <a:gd name="connsiteY4" fmla="*/ 2247 h 10000"/>
                <a:gd name="connsiteX5" fmla="*/ 1703 w 10000"/>
                <a:gd name="connsiteY5" fmla="*/ 3933 h 10000"/>
                <a:gd name="connsiteX6" fmla="*/ 0 w 10000"/>
                <a:gd name="connsiteY6" fmla="*/ 5730 h 10000"/>
                <a:gd name="connsiteX7" fmla="*/ 10000 w 10000"/>
                <a:gd name="connsiteY7" fmla="*/ 10000 h 10000"/>
                <a:gd name="connsiteX0" fmla="*/ 10000 w 10000"/>
                <a:gd name="connsiteY0" fmla="*/ 10000 h 10000"/>
                <a:gd name="connsiteX1" fmla="*/ 10000 w 10000"/>
                <a:gd name="connsiteY1" fmla="*/ 1873 h 10000"/>
                <a:gd name="connsiteX2" fmla="*/ 5543 w 10000"/>
                <a:gd name="connsiteY2" fmla="*/ 0 h 10000"/>
                <a:gd name="connsiteX3" fmla="*/ 2917 w 10000"/>
                <a:gd name="connsiteY3" fmla="*/ 2565 h 10000"/>
                <a:gd name="connsiteX4" fmla="*/ 2424 w 10000"/>
                <a:gd name="connsiteY4" fmla="*/ 3229 h 10000"/>
                <a:gd name="connsiteX5" fmla="*/ 1703 w 10000"/>
                <a:gd name="connsiteY5" fmla="*/ 3933 h 10000"/>
                <a:gd name="connsiteX6" fmla="*/ 0 w 10000"/>
                <a:gd name="connsiteY6" fmla="*/ 5730 h 10000"/>
                <a:gd name="connsiteX7" fmla="*/ 10000 w 10000"/>
                <a:gd name="connsiteY7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lnTo>
                    <a:pt x="10000" y="1873"/>
                  </a:lnTo>
                  <a:cubicBezTo>
                    <a:pt x="8370" y="1873"/>
                    <a:pt x="6775" y="1236"/>
                    <a:pt x="5543" y="0"/>
                  </a:cubicBezTo>
                  <a:cubicBezTo>
                    <a:pt x="3406" y="2172"/>
                    <a:pt x="3437" y="2027"/>
                    <a:pt x="2917" y="2565"/>
                  </a:cubicBezTo>
                  <a:cubicBezTo>
                    <a:pt x="2397" y="3103"/>
                    <a:pt x="2626" y="3001"/>
                    <a:pt x="2424" y="3229"/>
                  </a:cubicBezTo>
                  <a:cubicBezTo>
                    <a:pt x="2222" y="3457"/>
                    <a:pt x="1703" y="3933"/>
                    <a:pt x="1703" y="3933"/>
                  </a:cubicBezTo>
                  <a:lnTo>
                    <a:pt x="0" y="5730"/>
                  </a:lnTo>
                  <a:cubicBezTo>
                    <a:pt x="2754" y="8577"/>
                    <a:pt x="6377" y="10000"/>
                    <a:pt x="10000" y="100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F2B1FF36-1AE9-3AB3-1637-41B89B12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941" y="4104945"/>
              <a:ext cx="1479029" cy="1433280"/>
            </a:xfrm>
            <a:custGeom>
              <a:avLst/>
              <a:gdLst>
                <a:gd name="connsiteX0" fmla="*/ 9298 w 9298"/>
                <a:gd name="connsiteY0" fmla="*/ 5730 h 10000"/>
                <a:gd name="connsiteX1" fmla="*/ 4298 w 9298"/>
                <a:gd name="connsiteY1" fmla="*/ 0 h 10000"/>
                <a:gd name="connsiteX2" fmla="*/ 337 w 9298"/>
                <a:gd name="connsiteY2" fmla="*/ 1873 h 10000"/>
                <a:gd name="connsiteX3" fmla="*/ 337 w 9298"/>
                <a:gd name="connsiteY3" fmla="*/ 4981 h 10000"/>
                <a:gd name="connsiteX4" fmla="*/ 0 w 9298"/>
                <a:gd name="connsiteY4" fmla="*/ 6390 h 10000"/>
                <a:gd name="connsiteX5" fmla="*/ 337 w 9298"/>
                <a:gd name="connsiteY5" fmla="*/ 7491 h 10000"/>
                <a:gd name="connsiteX6" fmla="*/ 337 w 9298"/>
                <a:gd name="connsiteY6" fmla="*/ 10000 h 10000"/>
                <a:gd name="connsiteX7" fmla="*/ 9298 w 9298"/>
                <a:gd name="connsiteY7" fmla="*/ 5730 h 10000"/>
                <a:gd name="connsiteX0" fmla="*/ 10000 w 10000"/>
                <a:gd name="connsiteY0" fmla="*/ 5730 h 10000"/>
                <a:gd name="connsiteX1" fmla="*/ 4622 w 10000"/>
                <a:gd name="connsiteY1" fmla="*/ 0 h 10000"/>
                <a:gd name="connsiteX2" fmla="*/ 362 w 10000"/>
                <a:gd name="connsiteY2" fmla="*/ 1873 h 10000"/>
                <a:gd name="connsiteX3" fmla="*/ 362 w 10000"/>
                <a:gd name="connsiteY3" fmla="*/ 4981 h 10000"/>
                <a:gd name="connsiteX4" fmla="*/ 0 w 10000"/>
                <a:gd name="connsiteY4" fmla="*/ 6390 h 10000"/>
                <a:gd name="connsiteX5" fmla="*/ 362 w 10000"/>
                <a:gd name="connsiteY5" fmla="*/ 7491 h 10000"/>
                <a:gd name="connsiteX6" fmla="*/ 362 w 10000"/>
                <a:gd name="connsiteY6" fmla="*/ 10000 h 10000"/>
                <a:gd name="connsiteX7" fmla="*/ 10000 w 10000"/>
                <a:gd name="connsiteY7" fmla="*/ 5730 h 10000"/>
                <a:gd name="connsiteX0" fmla="*/ 9717 w 9717"/>
                <a:gd name="connsiteY0" fmla="*/ 5730 h 10000"/>
                <a:gd name="connsiteX1" fmla="*/ 4339 w 9717"/>
                <a:gd name="connsiteY1" fmla="*/ 0 h 10000"/>
                <a:gd name="connsiteX2" fmla="*/ 79 w 9717"/>
                <a:gd name="connsiteY2" fmla="*/ 1873 h 10000"/>
                <a:gd name="connsiteX3" fmla="*/ 79 w 9717"/>
                <a:gd name="connsiteY3" fmla="*/ 4981 h 10000"/>
                <a:gd name="connsiteX4" fmla="*/ 0 w 9717"/>
                <a:gd name="connsiteY4" fmla="*/ 6390 h 10000"/>
                <a:gd name="connsiteX5" fmla="*/ 79 w 9717"/>
                <a:gd name="connsiteY5" fmla="*/ 7491 h 10000"/>
                <a:gd name="connsiteX6" fmla="*/ 79 w 9717"/>
                <a:gd name="connsiteY6" fmla="*/ 10000 h 10000"/>
                <a:gd name="connsiteX7" fmla="*/ 9717 w 9717"/>
                <a:gd name="connsiteY7" fmla="*/ 573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17" h="10000">
                  <a:moveTo>
                    <a:pt x="9717" y="5730"/>
                  </a:moveTo>
                  <a:lnTo>
                    <a:pt x="4339" y="0"/>
                  </a:lnTo>
                  <a:cubicBezTo>
                    <a:pt x="3258" y="1161"/>
                    <a:pt x="1755" y="1873"/>
                    <a:pt x="79" y="1873"/>
                  </a:cubicBezTo>
                  <a:cubicBezTo>
                    <a:pt x="79" y="4981"/>
                    <a:pt x="92" y="4228"/>
                    <a:pt x="79" y="4981"/>
                  </a:cubicBezTo>
                  <a:cubicBezTo>
                    <a:pt x="66" y="5734"/>
                    <a:pt x="0" y="6390"/>
                    <a:pt x="0" y="6390"/>
                  </a:cubicBezTo>
                  <a:cubicBezTo>
                    <a:pt x="174" y="8571"/>
                    <a:pt x="79" y="7491"/>
                    <a:pt x="79" y="7491"/>
                  </a:cubicBezTo>
                  <a:lnTo>
                    <a:pt x="79" y="10000"/>
                  </a:lnTo>
                  <a:cubicBezTo>
                    <a:pt x="3850" y="10000"/>
                    <a:pt x="7238" y="8390"/>
                    <a:pt x="9717" y="573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275FD8CE-B3B0-4136-8F07-3F7BB0D1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710" y="3457996"/>
              <a:ext cx="1395835" cy="1480977"/>
            </a:xfrm>
            <a:custGeom>
              <a:avLst/>
              <a:gdLst>
                <a:gd name="connsiteX0" fmla="*/ 3955 w 10000"/>
                <a:gd name="connsiteY0" fmla="*/ 8261 h 10000"/>
                <a:gd name="connsiteX1" fmla="*/ 5746 w 10000"/>
                <a:gd name="connsiteY1" fmla="*/ 10000 h 10000"/>
                <a:gd name="connsiteX2" fmla="*/ 5746 w 10000"/>
                <a:gd name="connsiteY2" fmla="*/ 10000 h 10000"/>
                <a:gd name="connsiteX3" fmla="*/ 10000 w 10000"/>
                <a:gd name="connsiteY3" fmla="*/ 0 h 10000"/>
                <a:gd name="connsiteX4" fmla="*/ 1903 w 10000"/>
                <a:gd name="connsiteY4" fmla="*/ 0 h 10000"/>
                <a:gd name="connsiteX5" fmla="*/ 0 w 10000"/>
                <a:gd name="connsiteY5" fmla="*/ 4457 h 10000"/>
                <a:gd name="connsiteX6" fmla="*/ 0 w 10000"/>
                <a:gd name="connsiteY6" fmla="*/ 4457 h 10000"/>
                <a:gd name="connsiteX7" fmla="*/ 2201 w 10000"/>
                <a:gd name="connsiteY7" fmla="*/ 6558 h 10000"/>
                <a:gd name="connsiteX8" fmla="*/ 3126 w 10000"/>
                <a:gd name="connsiteY8" fmla="*/ 7453 h 10000"/>
                <a:gd name="connsiteX9" fmla="*/ 3955 w 10000"/>
                <a:gd name="connsiteY9" fmla="*/ 8261 h 10000"/>
                <a:gd name="connsiteX0" fmla="*/ 3955 w 10000"/>
                <a:gd name="connsiteY0" fmla="*/ 8261 h 10000"/>
                <a:gd name="connsiteX1" fmla="*/ 5746 w 10000"/>
                <a:gd name="connsiteY1" fmla="*/ 10000 h 10000"/>
                <a:gd name="connsiteX2" fmla="*/ 5746 w 10000"/>
                <a:gd name="connsiteY2" fmla="*/ 10000 h 10000"/>
                <a:gd name="connsiteX3" fmla="*/ 10000 w 10000"/>
                <a:gd name="connsiteY3" fmla="*/ 0 h 10000"/>
                <a:gd name="connsiteX4" fmla="*/ 1903 w 10000"/>
                <a:gd name="connsiteY4" fmla="*/ 0 h 10000"/>
                <a:gd name="connsiteX5" fmla="*/ 0 w 10000"/>
                <a:gd name="connsiteY5" fmla="*/ 4457 h 10000"/>
                <a:gd name="connsiteX6" fmla="*/ 0 w 10000"/>
                <a:gd name="connsiteY6" fmla="*/ 4457 h 10000"/>
                <a:gd name="connsiteX7" fmla="*/ 2201 w 10000"/>
                <a:gd name="connsiteY7" fmla="*/ 6558 h 10000"/>
                <a:gd name="connsiteX8" fmla="*/ 2663 w 10000"/>
                <a:gd name="connsiteY8" fmla="*/ 7072 h 10000"/>
                <a:gd name="connsiteX9" fmla="*/ 3126 w 10000"/>
                <a:gd name="connsiteY9" fmla="*/ 7453 h 10000"/>
                <a:gd name="connsiteX10" fmla="*/ 3955 w 10000"/>
                <a:gd name="connsiteY10" fmla="*/ 826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3955" y="8261"/>
                  </a:moveTo>
                  <a:lnTo>
                    <a:pt x="5746" y="10000"/>
                  </a:lnTo>
                  <a:lnTo>
                    <a:pt x="5746" y="10000"/>
                  </a:lnTo>
                  <a:cubicBezTo>
                    <a:pt x="8582" y="7246"/>
                    <a:pt x="10000" y="3623"/>
                    <a:pt x="10000" y="0"/>
                  </a:cubicBezTo>
                  <a:lnTo>
                    <a:pt x="1903" y="0"/>
                  </a:lnTo>
                  <a:cubicBezTo>
                    <a:pt x="1903" y="1594"/>
                    <a:pt x="1269" y="3225"/>
                    <a:pt x="0" y="4457"/>
                  </a:cubicBezTo>
                  <a:lnTo>
                    <a:pt x="0" y="4457"/>
                  </a:lnTo>
                  <a:lnTo>
                    <a:pt x="2201" y="6558"/>
                  </a:lnTo>
                  <a:cubicBezTo>
                    <a:pt x="2611" y="7058"/>
                    <a:pt x="2509" y="6923"/>
                    <a:pt x="2663" y="7072"/>
                  </a:cubicBezTo>
                  <a:cubicBezTo>
                    <a:pt x="2817" y="7221"/>
                    <a:pt x="2877" y="7319"/>
                    <a:pt x="3126" y="7453"/>
                  </a:cubicBezTo>
                  <a:lnTo>
                    <a:pt x="3955" y="82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D8EB1919-7E22-AF4E-0854-F334D6B4B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410" y="1953942"/>
              <a:ext cx="1395835" cy="1547967"/>
            </a:xfrm>
            <a:custGeom>
              <a:avLst/>
              <a:gdLst>
                <a:gd name="connsiteX0" fmla="*/ 7500 w 10000"/>
                <a:gd name="connsiteY0" fmla="*/ 8961 h 9512"/>
                <a:gd name="connsiteX1" fmla="*/ 10000 w 10000"/>
                <a:gd name="connsiteY1" fmla="*/ 8961 h 9512"/>
                <a:gd name="connsiteX2" fmla="*/ 10000 w 10000"/>
                <a:gd name="connsiteY2" fmla="*/ 8961 h 9512"/>
                <a:gd name="connsiteX3" fmla="*/ 5746 w 10000"/>
                <a:gd name="connsiteY3" fmla="*/ 0 h 9512"/>
                <a:gd name="connsiteX4" fmla="*/ 0 w 10000"/>
                <a:gd name="connsiteY4" fmla="*/ 5000 h 9512"/>
                <a:gd name="connsiteX5" fmla="*/ 1903 w 10000"/>
                <a:gd name="connsiteY5" fmla="*/ 8961 h 9512"/>
                <a:gd name="connsiteX6" fmla="*/ 1903 w 10000"/>
                <a:gd name="connsiteY6" fmla="*/ 8961 h 9512"/>
                <a:gd name="connsiteX7" fmla="*/ 5000 w 10000"/>
                <a:gd name="connsiteY7" fmla="*/ 8961 h 9512"/>
                <a:gd name="connsiteX8" fmla="*/ 6194 w 10000"/>
                <a:gd name="connsiteY8" fmla="*/ 9252 h 9512"/>
                <a:gd name="connsiteX9" fmla="*/ 7500 w 10000"/>
                <a:gd name="connsiteY9" fmla="*/ 8961 h 9512"/>
                <a:gd name="connsiteX0" fmla="*/ 7500 w 10000"/>
                <a:gd name="connsiteY0" fmla="*/ 9421 h 9923"/>
                <a:gd name="connsiteX1" fmla="*/ 10000 w 10000"/>
                <a:gd name="connsiteY1" fmla="*/ 9421 h 9923"/>
                <a:gd name="connsiteX2" fmla="*/ 10000 w 10000"/>
                <a:gd name="connsiteY2" fmla="*/ 9421 h 9923"/>
                <a:gd name="connsiteX3" fmla="*/ 5746 w 10000"/>
                <a:gd name="connsiteY3" fmla="*/ 0 h 9923"/>
                <a:gd name="connsiteX4" fmla="*/ 0 w 10000"/>
                <a:gd name="connsiteY4" fmla="*/ 5257 h 9923"/>
                <a:gd name="connsiteX5" fmla="*/ 1903 w 10000"/>
                <a:gd name="connsiteY5" fmla="*/ 9421 h 9923"/>
                <a:gd name="connsiteX6" fmla="*/ 1903 w 10000"/>
                <a:gd name="connsiteY6" fmla="*/ 9421 h 9923"/>
                <a:gd name="connsiteX7" fmla="*/ 5000 w 10000"/>
                <a:gd name="connsiteY7" fmla="*/ 9421 h 9923"/>
                <a:gd name="connsiteX8" fmla="*/ 2441 w 10000"/>
                <a:gd name="connsiteY8" fmla="*/ 9485 h 9923"/>
                <a:gd name="connsiteX9" fmla="*/ 7500 w 10000"/>
                <a:gd name="connsiteY9" fmla="*/ 9421 h 9923"/>
                <a:gd name="connsiteX0" fmla="*/ 7500 w 10000"/>
                <a:gd name="connsiteY0" fmla="*/ 9494 h 10000"/>
                <a:gd name="connsiteX1" fmla="*/ 10000 w 10000"/>
                <a:gd name="connsiteY1" fmla="*/ 9494 h 10000"/>
                <a:gd name="connsiteX2" fmla="*/ 10000 w 10000"/>
                <a:gd name="connsiteY2" fmla="*/ 9494 h 10000"/>
                <a:gd name="connsiteX3" fmla="*/ 5746 w 10000"/>
                <a:gd name="connsiteY3" fmla="*/ 0 h 10000"/>
                <a:gd name="connsiteX4" fmla="*/ 0 w 10000"/>
                <a:gd name="connsiteY4" fmla="*/ 5298 h 10000"/>
                <a:gd name="connsiteX5" fmla="*/ 1903 w 10000"/>
                <a:gd name="connsiteY5" fmla="*/ 9494 h 10000"/>
                <a:gd name="connsiteX6" fmla="*/ 1903 w 10000"/>
                <a:gd name="connsiteY6" fmla="*/ 9494 h 10000"/>
                <a:gd name="connsiteX7" fmla="*/ 5000 w 10000"/>
                <a:gd name="connsiteY7" fmla="*/ 9494 h 10000"/>
                <a:gd name="connsiteX8" fmla="*/ 2441 w 10000"/>
                <a:gd name="connsiteY8" fmla="*/ 9559 h 10000"/>
                <a:gd name="connsiteX9" fmla="*/ 7500 w 10000"/>
                <a:gd name="connsiteY9" fmla="*/ 9494 h 10000"/>
                <a:gd name="connsiteX0" fmla="*/ 7500 w 10000"/>
                <a:gd name="connsiteY0" fmla="*/ 9494 h 9582"/>
                <a:gd name="connsiteX1" fmla="*/ 10000 w 10000"/>
                <a:gd name="connsiteY1" fmla="*/ 9494 h 9582"/>
                <a:gd name="connsiteX2" fmla="*/ 10000 w 10000"/>
                <a:gd name="connsiteY2" fmla="*/ 9494 h 9582"/>
                <a:gd name="connsiteX3" fmla="*/ 5746 w 10000"/>
                <a:gd name="connsiteY3" fmla="*/ 0 h 9582"/>
                <a:gd name="connsiteX4" fmla="*/ 0 w 10000"/>
                <a:gd name="connsiteY4" fmla="*/ 5298 h 9582"/>
                <a:gd name="connsiteX5" fmla="*/ 1903 w 10000"/>
                <a:gd name="connsiteY5" fmla="*/ 9494 h 9582"/>
                <a:gd name="connsiteX6" fmla="*/ 1903 w 10000"/>
                <a:gd name="connsiteY6" fmla="*/ 9494 h 9582"/>
                <a:gd name="connsiteX7" fmla="*/ 5000 w 10000"/>
                <a:gd name="connsiteY7" fmla="*/ 9494 h 9582"/>
                <a:gd name="connsiteX8" fmla="*/ 7917 w 10000"/>
                <a:gd name="connsiteY8" fmla="*/ 9432 h 9582"/>
                <a:gd name="connsiteX9" fmla="*/ 2441 w 10000"/>
                <a:gd name="connsiteY9" fmla="*/ 9559 h 9582"/>
                <a:gd name="connsiteX10" fmla="*/ 7500 w 10000"/>
                <a:gd name="connsiteY10" fmla="*/ 9494 h 9582"/>
                <a:gd name="connsiteX0" fmla="*/ 7500 w 10000"/>
                <a:gd name="connsiteY0" fmla="*/ 9908 h 10010"/>
                <a:gd name="connsiteX1" fmla="*/ 10000 w 10000"/>
                <a:gd name="connsiteY1" fmla="*/ 9908 h 10010"/>
                <a:gd name="connsiteX2" fmla="*/ 10000 w 10000"/>
                <a:gd name="connsiteY2" fmla="*/ 9908 h 10010"/>
                <a:gd name="connsiteX3" fmla="*/ 5746 w 10000"/>
                <a:gd name="connsiteY3" fmla="*/ 0 h 10010"/>
                <a:gd name="connsiteX4" fmla="*/ 0 w 10000"/>
                <a:gd name="connsiteY4" fmla="*/ 5529 h 10010"/>
                <a:gd name="connsiteX5" fmla="*/ 1903 w 10000"/>
                <a:gd name="connsiteY5" fmla="*/ 9908 h 10010"/>
                <a:gd name="connsiteX6" fmla="*/ 1903 w 10000"/>
                <a:gd name="connsiteY6" fmla="*/ 9908 h 10010"/>
                <a:gd name="connsiteX7" fmla="*/ 5000 w 10000"/>
                <a:gd name="connsiteY7" fmla="*/ 9908 h 10010"/>
                <a:gd name="connsiteX8" fmla="*/ 9191 w 10000"/>
                <a:gd name="connsiteY8" fmla="*/ 9928 h 10010"/>
                <a:gd name="connsiteX9" fmla="*/ 2441 w 10000"/>
                <a:gd name="connsiteY9" fmla="*/ 9976 h 10010"/>
                <a:gd name="connsiteX10" fmla="*/ 7500 w 10000"/>
                <a:gd name="connsiteY10" fmla="*/ 9908 h 10010"/>
                <a:gd name="connsiteX0" fmla="*/ 7500 w 10000"/>
                <a:gd name="connsiteY0" fmla="*/ 9908 h 10034"/>
                <a:gd name="connsiteX1" fmla="*/ 10000 w 10000"/>
                <a:gd name="connsiteY1" fmla="*/ 9908 h 10034"/>
                <a:gd name="connsiteX2" fmla="*/ 10000 w 10000"/>
                <a:gd name="connsiteY2" fmla="*/ 9908 h 10034"/>
                <a:gd name="connsiteX3" fmla="*/ 5746 w 10000"/>
                <a:gd name="connsiteY3" fmla="*/ 0 h 10034"/>
                <a:gd name="connsiteX4" fmla="*/ 0 w 10000"/>
                <a:gd name="connsiteY4" fmla="*/ 5529 h 10034"/>
                <a:gd name="connsiteX5" fmla="*/ 1903 w 10000"/>
                <a:gd name="connsiteY5" fmla="*/ 9908 h 10034"/>
                <a:gd name="connsiteX6" fmla="*/ 1903 w 10000"/>
                <a:gd name="connsiteY6" fmla="*/ 9908 h 10034"/>
                <a:gd name="connsiteX7" fmla="*/ 5000 w 10000"/>
                <a:gd name="connsiteY7" fmla="*/ 9908 h 10034"/>
                <a:gd name="connsiteX8" fmla="*/ 2413 w 10000"/>
                <a:gd name="connsiteY8" fmla="*/ 10013 h 10034"/>
                <a:gd name="connsiteX9" fmla="*/ 2441 w 10000"/>
                <a:gd name="connsiteY9" fmla="*/ 9976 h 10034"/>
                <a:gd name="connsiteX10" fmla="*/ 7500 w 10000"/>
                <a:gd name="connsiteY10" fmla="*/ 9908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34">
                  <a:moveTo>
                    <a:pt x="7500" y="9908"/>
                  </a:moveTo>
                  <a:lnTo>
                    <a:pt x="10000" y="9908"/>
                  </a:lnTo>
                  <a:lnTo>
                    <a:pt x="10000" y="9908"/>
                  </a:lnTo>
                  <a:cubicBezTo>
                    <a:pt x="10000" y="6032"/>
                    <a:pt x="8358" y="2549"/>
                    <a:pt x="5746" y="0"/>
                  </a:cubicBezTo>
                  <a:lnTo>
                    <a:pt x="0" y="5529"/>
                  </a:lnTo>
                  <a:cubicBezTo>
                    <a:pt x="1194" y="6641"/>
                    <a:pt x="1903" y="8185"/>
                    <a:pt x="1903" y="9908"/>
                  </a:cubicBezTo>
                  <a:lnTo>
                    <a:pt x="1903" y="9908"/>
                  </a:lnTo>
                  <a:lnTo>
                    <a:pt x="5000" y="9908"/>
                  </a:lnTo>
                  <a:cubicBezTo>
                    <a:pt x="5502" y="10003"/>
                    <a:pt x="2840" y="10002"/>
                    <a:pt x="2413" y="10013"/>
                  </a:cubicBezTo>
                  <a:cubicBezTo>
                    <a:pt x="1987" y="10025"/>
                    <a:pt x="2010" y="10071"/>
                    <a:pt x="2441" y="9976"/>
                  </a:cubicBezTo>
                  <a:cubicBezTo>
                    <a:pt x="8494" y="9826"/>
                    <a:pt x="5814" y="9931"/>
                    <a:pt x="7500" y="99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63">
              <a:extLst>
                <a:ext uri="{FF2B5EF4-FFF2-40B4-BE49-F238E27FC236}">
                  <a16:creationId xmlns:a16="http://schemas.microsoft.com/office/drawing/2014/main" id="{F86A3E98-C1E3-0F01-03C4-B4E19BB2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161" y="2710707"/>
              <a:ext cx="1465498" cy="15095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1" name="Graphic 70" descr="Battery charging with solid fill">
              <a:extLst>
                <a:ext uri="{FF2B5EF4-FFF2-40B4-BE49-F238E27FC236}">
                  <a16:creationId xmlns:a16="http://schemas.microsoft.com/office/drawing/2014/main" id="{B79314B6-5361-60F2-2E2C-83A30356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1135" y="2580512"/>
              <a:ext cx="662043" cy="662043"/>
            </a:xfrm>
            <a:prstGeom prst="rect">
              <a:avLst/>
            </a:prstGeom>
          </p:spPr>
        </p:pic>
        <p:pic>
          <p:nvPicPr>
            <p:cNvPr id="73" name="Graphic 72" descr="Building Brick Wall with solid fill">
              <a:extLst>
                <a:ext uri="{FF2B5EF4-FFF2-40B4-BE49-F238E27FC236}">
                  <a16:creationId xmlns:a16="http://schemas.microsoft.com/office/drawing/2014/main" id="{2E0FD656-E895-4DE3-C98E-49814997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3284" y="1606894"/>
              <a:ext cx="731830" cy="731830"/>
            </a:xfrm>
            <a:prstGeom prst="rect">
              <a:avLst/>
            </a:prstGeom>
          </p:spPr>
        </p:pic>
        <p:pic>
          <p:nvPicPr>
            <p:cNvPr id="75" name="Graphic 74" descr="Cell Tower with solid fill">
              <a:extLst>
                <a:ext uri="{FF2B5EF4-FFF2-40B4-BE49-F238E27FC236}">
                  <a16:creationId xmlns:a16="http://schemas.microsoft.com/office/drawing/2014/main" id="{3579BA19-27A0-1001-4153-D8690F5F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5943" y="2552475"/>
              <a:ext cx="670552" cy="670552"/>
            </a:xfrm>
            <a:prstGeom prst="rect">
              <a:avLst/>
            </a:prstGeom>
          </p:spPr>
        </p:pic>
        <p:pic>
          <p:nvPicPr>
            <p:cNvPr id="85" name="Graphic 84" descr="Crops with solid fill">
              <a:extLst>
                <a:ext uri="{FF2B5EF4-FFF2-40B4-BE49-F238E27FC236}">
                  <a16:creationId xmlns:a16="http://schemas.microsoft.com/office/drawing/2014/main" id="{ACFAA6BB-A8A6-9DBC-E71D-FDF6510E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7051" y="3600253"/>
              <a:ext cx="670552" cy="670552"/>
            </a:xfrm>
            <a:prstGeom prst="rect">
              <a:avLst/>
            </a:prstGeom>
          </p:spPr>
        </p:pic>
        <p:pic>
          <p:nvPicPr>
            <p:cNvPr id="89" name="Graphic 88" descr="Excavator with solid fill">
              <a:extLst>
                <a:ext uri="{FF2B5EF4-FFF2-40B4-BE49-F238E27FC236}">
                  <a16:creationId xmlns:a16="http://schemas.microsoft.com/office/drawing/2014/main" id="{AC919E09-7F11-821F-94C4-1F7B5F093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41194" y="1544540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Alterations &amp; Tailoring with solid fill">
              <a:extLst>
                <a:ext uri="{FF2B5EF4-FFF2-40B4-BE49-F238E27FC236}">
                  <a16:creationId xmlns:a16="http://schemas.microsoft.com/office/drawing/2014/main" id="{12661F01-A549-CF18-F7DD-FDE9772E7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93284" y="4496371"/>
              <a:ext cx="643921" cy="643921"/>
            </a:xfrm>
            <a:prstGeom prst="rect">
              <a:avLst/>
            </a:prstGeom>
          </p:spPr>
        </p:pic>
        <p:pic>
          <p:nvPicPr>
            <p:cNvPr id="93" name="Graphic 92" descr="Beaker with solid fill">
              <a:extLst>
                <a:ext uri="{FF2B5EF4-FFF2-40B4-BE49-F238E27FC236}">
                  <a16:creationId xmlns:a16="http://schemas.microsoft.com/office/drawing/2014/main" id="{1A296EF6-4834-9178-645F-D1A6F12D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64746" y="3612171"/>
              <a:ext cx="654353" cy="654353"/>
            </a:xfrm>
            <a:prstGeom prst="rect">
              <a:avLst/>
            </a:prstGeom>
          </p:spPr>
        </p:pic>
        <p:pic>
          <p:nvPicPr>
            <p:cNvPr id="95" name="Graphic 94" descr="Chemicals with solid fill">
              <a:extLst>
                <a:ext uri="{FF2B5EF4-FFF2-40B4-BE49-F238E27FC236}">
                  <a16:creationId xmlns:a16="http://schemas.microsoft.com/office/drawing/2014/main" id="{B1E601B7-4A27-0073-E9A9-ADA0A2168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41194" y="4527955"/>
              <a:ext cx="641228" cy="6412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636E81-CE9B-D879-9841-B9BB5A0726F5}"/>
              </a:ext>
            </a:extLst>
          </p:cNvPr>
          <p:cNvSpPr txBox="1">
            <a:spLocks/>
          </p:cNvSpPr>
          <p:nvPr/>
        </p:nvSpPr>
        <p:spPr bwMode="auto">
          <a:xfrm>
            <a:off x="666286" y="561677"/>
            <a:ext cx="110284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Cambria" pitchFamily="18" charset="0"/>
                <a:cs typeface="Times New Roman" pitchFamily="18" charset="0"/>
              </a:rPr>
              <a:t>WIDE INDUSTRY EXPOSURE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3C57316-679B-1AA8-1B4E-BA0151C2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66520D5-5C0C-709C-A378-E2239E67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10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4" name="Graphic 3" descr="A curved brushstroke">
            <a:extLst>
              <a:ext uri="{FF2B5EF4-FFF2-40B4-BE49-F238E27FC236}">
                <a16:creationId xmlns:a16="http://schemas.microsoft.com/office/drawing/2014/main" id="{BFC3BBAB-0F98-4C31-8D0F-134C9ABB9F3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36289" b="36666"/>
          <a:stretch/>
        </p:blipFill>
        <p:spPr>
          <a:xfrm>
            <a:off x="3233716" y="838931"/>
            <a:ext cx="6087703" cy="4377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9106B6-F916-7C4C-B3A2-1B17D46EFF92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FDD1E8-956E-A93C-2007-575E54F9F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4AC5F-29B7-93A9-4CDF-D0DEAA236B6F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66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164F46-BB58-0FA9-2A65-C9D316F67B18}"/>
              </a:ext>
            </a:extLst>
          </p:cNvPr>
          <p:cNvSpPr txBox="1">
            <a:spLocks/>
          </p:cNvSpPr>
          <p:nvPr/>
        </p:nvSpPr>
        <p:spPr bwMode="auto">
          <a:xfrm>
            <a:off x="733166" y="498483"/>
            <a:ext cx="1083319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Cambria" pitchFamily="18" charset="0"/>
                <a:cs typeface="Times New Roman" pitchFamily="18" charset="0"/>
              </a:rPr>
              <a:t>INDUSTRY EXPOSURE- DEBT SYNDICATION</a:t>
            </a:r>
          </a:p>
        </p:txBody>
      </p:sp>
      <p:pic>
        <p:nvPicPr>
          <p:cNvPr id="5" name="Graphic 4" descr="A curved brushstroke">
            <a:extLst>
              <a:ext uri="{FF2B5EF4-FFF2-40B4-BE49-F238E27FC236}">
                <a16:creationId xmlns:a16="http://schemas.microsoft.com/office/drawing/2014/main" id="{5E9E5997-C50B-D43C-CBAB-2A5F393E8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289" b="36666"/>
          <a:stretch/>
        </p:blipFill>
        <p:spPr>
          <a:xfrm>
            <a:off x="3022700" y="768591"/>
            <a:ext cx="6087703" cy="43775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DD4735A-F27B-2670-E760-E41C4ACD83EC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18A9182-1A46-FDF8-E711-BC47EDBE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47CCE3C-2EB4-7ECA-EF3D-FEC40CD0BC7B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sp>
        <p:nvSpPr>
          <p:cNvPr id="62" name="Footer Placeholder 1">
            <a:extLst>
              <a:ext uri="{FF2B5EF4-FFF2-40B4-BE49-F238E27FC236}">
                <a16:creationId xmlns:a16="http://schemas.microsoft.com/office/drawing/2014/main" id="{F33DE668-29DA-35BC-7503-70C2E790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A31DF6-A48A-7E05-8378-4B1173C9482C}"/>
              </a:ext>
            </a:extLst>
          </p:cNvPr>
          <p:cNvGrpSpPr/>
          <p:nvPr/>
        </p:nvGrpSpPr>
        <p:grpSpPr>
          <a:xfrm>
            <a:off x="701045" y="1260299"/>
            <a:ext cx="10823655" cy="5000918"/>
            <a:chOff x="701045" y="1119619"/>
            <a:chExt cx="10823655" cy="50009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A19B36-C370-8A86-2917-B78A0477DDFF}"/>
                </a:ext>
              </a:extLst>
            </p:cNvPr>
            <p:cNvGrpSpPr/>
            <p:nvPr/>
          </p:nvGrpSpPr>
          <p:grpSpPr>
            <a:xfrm>
              <a:off x="701045" y="1119619"/>
              <a:ext cx="10823655" cy="3306166"/>
              <a:chOff x="701045" y="1569790"/>
              <a:chExt cx="10823655" cy="330616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1820C2-FCA1-F03C-C444-B0BFC90D95EB}"/>
                  </a:ext>
                </a:extLst>
              </p:cNvPr>
              <p:cNvSpPr txBox="1"/>
              <p:nvPr/>
            </p:nvSpPr>
            <p:spPr>
              <a:xfrm>
                <a:off x="2308700" y="2169502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Performed Project Financial Feasibility study for setting up a K-12 School, Institute, University for a renowned leading Education group – initial set up to growth stage. Raised Rupee Term lending from Banks/FI’s</a:t>
                </a:r>
              </a:p>
            </p:txBody>
          </p:sp>
          <p:sp>
            <p:nvSpPr>
              <p:cNvPr id="27" name="Rounded Rectangle 38">
                <a:extLst>
                  <a:ext uri="{FF2B5EF4-FFF2-40B4-BE49-F238E27FC236}">
                    <a16:creationId xmlns:a16="http://schemas.microsoft.com/office/drawing/2014/main" id="{EE430FC2-C832-D946-4E1E-D46D0BD1BF22}"/>
                  </a:ext>
                </a:extLst>
              </p:cNvPr>
              <p:cNvSpPr/>
              <p:nvPr/>
            </p:nvSpPr>
            <p:spPr>
              <a:xfrm>
                <a:off x="701045" y="2173581"/>
                <a:ext cx="1512000" cy="4968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Education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4E65B9-7D06-9C27-58E5-6D223A933780}"/>
                  </a:ext>
                </a:extLst>
              </p:cNvPr>
              <p:cNvSpPr txBox="1"/>
              <p:nvPr/>
            </p:nvSpPr>
            <p:spPr>
              <a:xfrm>
                <a:off x="2306354" y="2729864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Arranged Project Funding  for one of the 5 Star Hotels, renowned chain of Hotel</a:t>
                </a:r>
              </a:p>
              <a:p>
                <a:endPara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Rounded Rectangle 38">
                <a:extLst>
                  <a:ext uri="{FF2B5EF4-FFF2-40B4-BE49-F238E27FC236}">
                    <a16:creationId xmlns:a16="http://schemas.microsoft.com/office/drawing/2014/main" id="{98B4AFEC-8713-9084-7EAA-446D458C9483}"/>
                  </a:ext>
                </a:extLst>
              </p:cNvPr>
              <p:cNvSpPr/>
              <p:nvPr/>
            </p:nvSpPr>
            <p:spPr>
              <a:xfrm>
                <a:off x="708078" y="2726429"/>
                <a:ext cx="1512000" cy="49680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Hospitality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4E8012-2672-EB73-FFCD-82DC6F88B6C2}"/>
                  </a:ext>
                </a:extLst>
              </p:cNvPr>
              <p:cNvSpPr txBox="1"/>
              <p:nvPr/>
            </p:nvSpPr>
            <p:spPr>
              <a:xfrm>
                <a:off x="2304010" y="3276159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Enhanced</a:t>
                </a:r>
                <a:r>
                  <a:rPr lang="en-US" sz="13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WC limits from a Bank, along with Appraisal from Lead Bank, in regard to the Appraisal of limits – cum - Enhancement</a:t>
                </a:r>
              </a:p>
            </p:txBody>
          </p:sp>
          <p:sp>
            <p:nvSpPr>
              <p:cNvPr id="31" name="Rounded Rectangle 38">
                <a:extLst>
                  <a:ext uri="{FF2B5EF4-FFF2-40B4-BE49-F238E27FC236}">
                    <a16:creationId xmlns:a16="http://schemas.microsoft.com/office/drawing/2014/main" id="{35C9FB6E-30B0-51FB-FEB9-93A371F11FBC}"/>
                  </a:ext>
                </a:extLst>
              </p:cNvPr>
              <p:cNvSpPr/>
              <p:nvPr/>
            </p:nvSpPr>
            <p:spPr>
              <a:xfrm>
                <a:off x="719802" y="3276803"/>
                <a:ext cx="1512000" cy="496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Logistics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D62CED-313E-0615-11AE-2632104D72FC}"/>
                  </a:ext>
                </a:extLst>
              </p:cNvPr>
              <p:cNvSpPr txBox="1"/>
              <p:nvPr/>
            </p:nvSpPr>
            <p:spPr>
              <a:xfrm>
                <a:off x="2298232" y="3829157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Arranged WC limits &amp; Structured Finance arrangement for a leading “Lead &amp; Steel” manufacturing company, under a consortium arrangement for various converters, ferrous &amp; non ferrous metal producers</a:t>
                </a:r>
              </a:p>
            </p:txBody>
          </p:sp>
          <p:sp>
            <p:nvSpPr>
              <p:cNvPr id="33" name="Rounded Rectangle 38">
                <a:extLst>
                  <a:ext uri="{FF2B5EF4-FFF2-40B4-BE49-F238E27FC236}">
                    <a16:creationId xmlns:a16="http://schemas.microsoft.com/office/drawing/2014/main" id="{D57ECD5F-7BC4-35E0-3157-F2F89A67D0BE}"/>
                  </a:ext>
                </a:extLst>
              </p:cNvPr>
              <p:cNvSpPr/>
              <p:nvPr/>
            </p:nvSpPr>
            <p:spPr>
              <a:xfrm>
                <a:off x="714024" y="3833236"/>
                <a:ext cx="1512000" cy="4968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Metal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F6C041-E8A0-460B-3634-B7547A37C948}"/>
                  </a:ext>
                </a:extLst>
              </p:cNvPr>
              <p:cNvSpPr txBox="1"/>
              <p:nvPr/>
            </p:nvSpPr>
            <p:spPr>
              <a:xfrm>
                <a:off x="2304008" y="4379156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Arranged Vendor Bill Discounting/Working Capital Loan for Companies dealing in Edible Oil, Rice, Pulses &amp; other Agri Products. Arranged Warehouse Receipt Funding for an established Rice Company</a:t>
                </a:r>
              </a:p>
            </p:txBody>
          </p:sp>
          <p:sp>
            <p:nvSpPr>
              <p:cNvPr id="35" name="Rounded Rectangle 38">
                <a:extLst>
                  <a:ext uri="{FF2B5EF4-FFF2-40B4-BE49-F238E27FC236}">
                    <a16:creationId xmlns:a16="http://schemas.microsoft.com/office/drawing/2014/main" id="{1869697A-9074-34ED-99BA-472A2F8166C0}"/>
                  </a:ext>
                </a:extLst>
              </p:cNvPr>
              <p:cNvSpPr/>
              <p:nvPr/>
            </p:nvSpPr>
            <p:spPr>
              <a:xfrm>
                <a:off x="705312" y="4372602"/>
                <a:ext cx="1512000" cy="49680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Agri Product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ED2B9D-2A11-997E-8C06-31625A6962E0}"/>
                  </a:ext>
                </a:extLst>
              </p:cNvPr>
              <p:cNvSpPr txBox="1"/>
              <p:nvPr/>
            </p:nvSpPr>
            <p:spPr>
              <a:xfrm>
                <a:off x="2306355" y="1615145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Arranged working capital finance by way of providing WC limits, especially, BG Limits for Performance, </a:t>
                </a:r>
                <a:r>
                  <a:rPr lang="en-US" sz="13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Mobilisation</a:t>
                </a: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 Retention purpose for Infrastructure companies. Also, executed and attained financial closure for funding of HAM project</a:t>
                </a:r>
              </a:p>
            </p:txBody>
          </p:sp>
          <p:sp>
            <p:nvSpPr>
              <p:cNvPr id="37" name="Rounded Rectangle 38">
                <a:extLst>
                  <a:ext uri="{FF2B5EF4-FFF2-40B4-BE49-F238E27FC236}">
                    <a16:creationId xmlns:a16="http://schemas.microsoft.com/office/drawing/2014/main" id="{0921E0C2-7D65-9D25-1D26-E95ED6471FA8}"/>
                  </a:ext>
                </a:extLst>
              </p:cNvPr>
              <p:cNvSpPr/>
              <p:nvPr/>
            </p:nvSpPr>
            <p:spPr>
              <a:xfrm>
                <a:off x="708078" y="1621781"/>
                <a:ext cx="1512000" cy="496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Infrastructure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4" name="Graphic 43" descr="Cement truck with solid fill">
                <a:extLst>
                  <a:ext uri="{FF2B5EF4-FFF2-40B4-BE49-F238E27FC236}">
                    <a16:creationId xmlns:a16="http://schemas.microsoft.com/office/drawing/2014/main" id="{C64E0F70-FAC3-640B-DEA4-365883973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4441" y="1569790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46" name="Graphic 45" descr="Truck with solid fill">
                <a:extLst>
                  <a:ext uri="{FF2B5EF4-FFF2-40B4-BE49-F238E27FC236}">
                    <a16:creationId xmlns:a16="http://schemas.microsoft.com/office/drawing/2014/main" id="{05E54CDF-467C-2C07-3B38-5892757BE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49700" y="322502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48" name="Graphic 47" descr="Agriculture with solid fill">
                <a:extLst>
                  <a:ext uri="{FF2B5EF4-FFF2-40B4-BE49-F238E27FC236}">
                    <a16:creationId xmlns:a16="http://schemas.microsoft.com/office/drawing/2014/main" id="{5D40FD69-1145-C5E3-6E60-5B69DCFB5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270359" y="4383695"/>
                <a:ext cx="291356" cy="291356"/>
              </a:xfrm>
              <a:prstGeom prst="rect">
                <a:avLst/>
              </a:prstGeom>
            </p:spPr>
          </p:pic>
          <p:pic>
            <p:nvPicPr>
              <p:cNvPr id="54" name="Graphic 53" descr="Magnet with solid fill">
                <a:extLst>
                  <a:ext uri="{FF2B5EF4-FFF2-40B4-BE49-F238E27FC236}">
                    <a16:creationId xmlns:a16="http://schemas.microsoft.com/office/drawing/2014/main" id="{B267AEBF-7F29-0C8F-3D8B-F4DC80C8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321222" y="3851572"/>
                <a:ext cx="264869" cy="264869"/>
              </a:xfrm>
              <a:prstGeom prst="rect">
                <a:avLst/>
              </a:prstGeom>
            </p:spPr>
          </p:pic>
          <p:pic>
            <p:nvPicPr>
              <p:cNvPr id="57" name="Graphic 56" descr="Classroom with solid fill">
                <a:extLst>
                  <a:ext uri="{FF2B5EF4-FFF2-40B4-BE49-F238E27FC236}">
                    <a16:creationId xmlns:a16="http://schemas.microsoft.com/office/drawing/2014/main" id="{81D6AC5B-9093-80A2-0754-E6CE998EB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58578" y="2155191"/>
                <a:ext cx="352541" cy="352541"/>
              </a:xfrm>
              <a:prstGeom prst="rect">
                <a:avLst/>
              </a:prstGeom>
            </p:spPr>
          </p:pic>
          <p:pic>
            <p:nvPicPr>
              <p:cNvPr id="58" name="Graphic 57" descr="Building with solid fill">
                <a:extLst>
                  <a:ext uri="{FF2B5EF4-FFF2-40B4-BE49-F238E27FC236}">
                    <a16:creationId xmlns:a16="http://schemas.microsoft.com/office/drawing/2014/main" id="{A2B7911C-DCE3-CF63-B97D-78D54371C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55791" y="2716636"/>
                <a:ext cx="320492" cy="320492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6D1269-D347-BFFC-DD60-3E0A893419D1}"/>
                </a:ext>
              </a:extLst>
            </p:cNvPr>
            <p:cNvGrpSpPr/>
            <p:nvPr/>
          </p:nvGrpSpPr>
          <p:grpSpPr>
            <a:xfrm>
              <a:off x="708078" y="4454631"/>
              <a:ext cx="10814277" cy="1665906"/>
              <a:chOff x="708078" y="1299879"/>
              <a:chExt cx="10814277" cy="16659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28FF0-863F-1DA7-51D7-37D16A40257D}"/>
                  </a:ext>
                </a:extLst>
              </p:cNvPr>
              <p:cNvSpPr txBox="1"/>
              <p:nvPr/>
            </p:nvSpPr>
            <p:spPr>
              <a:xfrm>
                <a:off x="2294632" y="1867364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Project funding and WC for one of the OEMs for the branded Electronic manufacturing company  </a:t>
                </a:r>
              </a:p>
              <a:p>
                <a:endPara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Rounded Rectangle 38">
                <a:extLst>
                  <a:ext uri="{FF2B5EF4-FFF2-40B4-BE49-F238E27FC236}">
                    <a16:creationId xmlns:a16="http://schemas.microsoft.com/office/drawing/2014/main" id="{D2FF8101-9D60-AA77-6318-5507888070DC}"/>
                  </a:ext>
                </a:extLst>
              </p:cNvPr>
              <p:cNvSpPr/>
              <p:nvPr/>
            </p:nvSpPr>
            <p:spPr>
              <a:xfrm>
                <a:off x="713077" y="1874878"/>
                <a:ext cx="1512000" cy="4968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Electronics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4FF2F4-BF3A-77DE-0857-6468A7B15107}"/>
                  </a:ext>
                </a:extLst>
              </p:cNvPr>
              <p:cNvSpPr txBox="1"/>
              <p:nvPr/>
            </p:nvSpPr>
            <p:spPr>
              <a:xfrm>
                <a:off x="2300575" y="2420955"/>
                <a:ext cx="9216000" cy="54483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Arranged WC limits, STL facilities and Unsecured Loan  for a leading  Wire &amp; cable  manufacturer, a Paper manufacturer and Inverter batteries manufacturer</a:t>
                </a:r>
              </a:p>
            </p:txBody>
          </p:sp>
          <p:sp>
            <p:nvSpPr>
              <p:cNvPr id="9" name="Rounded Rectangle 38">
                <a:extLst>
                  <a:ext uri="{FF2B5EF4-FFF2-40B4-BE49-F238E27FC236}">
                    <a16:creationId xmlns:a16="http://schemas.microsoft.com/office/drawing/2014/main" id="{2DA9C8B2-3DB3-B85C-08C8-983A3D56E602}"/>
                  </a:ext>
                </a:extLst>
              </p:cNvPr>
              <p:cNvSpPr/>
              <p:nvPr/>
            </p:nvSpPr>
            <p:spPr>
              <a:xfrm>
                <a:off x="717766" y="2425036"/>
                <a:ext cx="1512000" cy="496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Manufacturing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500E67-1678-457A-9F7F-FC0261A42848}"/>
                  </a:ext>
                </a:extLst>
              </p:cNvPr>
              <p:cNvSpPr txBox="1"/>
              <p:nvPr/>
            </p:nvSpPr>
            <p:spPr>
              <a:xfrm>
                <a:off x="2306355" y="1317359"/>
                <a:ext cx="9216000" cy="49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Advisory &amp; Term lending for financing of over 500 MW facility for various Indian Renewable  energy independent power producer</a:t>
                </a:r>
              </a:p>
            </p:txBody>
          </p:sp>
          <p:sp>
            <p:nvSpPr>
              <p:cNvPr id="11" name="Rounded Rectangle 38">
                <a:extLst>
                  <a:ext uri="{FF2B5EF4-FFF2-40B4-BE49-F238E27FC236}">
                    <a16:creationId xmlns:a16="http://schemas.microsoft.com/office/drawing/2014/main" id="{6A83E37E-79E6-7D0E-657F-E34DD49EF236}"/>
                  </a:ext>
                </a:extLst>
              </p:cNvPr>
              <p:cNvSpPr/>
              <p:nvPr/>
            </p:nvSpPr>
            <p:spPr>
              <a:xfrm>
                <a:off x="708078" y="1323787"/>
                <a:ext cx="1512000" cy="496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Renewable Energy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Graphic 11" descr="DVD player with solid fill">
                <a:extLst>
                  <a:ext uri="{FF2B5EF4-FFF2-40B4-BE49-F238E27FC236}">
                    <a16:creationId xmlns:a16="http://schemas.microsoft.com/office/drawing/2014/main" id="{FD0FB80E-74BC-1A46-BE97-853EC7259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69777" y="1770390"/>
                <a:ext cx="567771" cy="567771"/>
              </a:xfrm>
              <a:prstGeom prst="rect">
                <a:avLst/>
              </a:prstGeom>
            </p:spPr>
          </p:pic>
          <p:pic>
            <p:nvPicPr>
              <p:cNvPr id="14" name="Graphic 13" descr="Film reel with solid fill">
                <a:extLst>
                  <a:ext uri="{FF2B5EF4-FFF2-40B4-BE49-F238E27FC236}">
                    <a16:creationId xmlns:a16="http://schemas.microsoft.com/office/drawing/2014/main" id="{F62E2D6B-59A2-0636-E11C-0833C21B2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308450" y="2410769"/>
                <a:ext cx="320492" cy="320492"/>
              </a:xfrm>
              <a:prstGeom prst="rect">
                <a:avLst/>
              </a:prstGeom>
            </p:spPr>
          </p:pic>
          <p:pic>
            <p:nvPicPr>
              <p:cNvPr id="15" name="Graphic 14" descr="Dim (Medium Sun) with solid fill">
                <a:extLst>
                  <a:ext uri="{FF2B5EF4-FFF2-40B4-BE49-F238E27FC236}">
                    <a16:creationId xmlns:a16="http://schemas.microsoft.com/office/drawing/2014/main" id="{CE38D1C6-D7AB-FBB7-92EB-CD24C61DC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318400" y="1299879"/>
                <a:ext cx="291356" cy="291356"/>
              </a:xfrm>
              <a:prstGeom prst="rect">
                <a:avLst/>
              </a:prstGeom>
            </p:spPr>
          </p:pic>
        </p:grpSp>
      </p:grp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1BB25FE1-180A-837C-C5AD-CCF60E7A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11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01423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181198-BDCD-4CB1-724A-73A014E6CB86}"/>
              </a:ext>
            </a:extLst>
          </p:cNvPr>
          <p:cNvSpPr txBox="1">
            <a:spLocks/>
          </p:cNvSpPr>
          <p:nvPr/>
        </p:nvSpPr>
        <p:spPr bwMode="auto">
          <a:xfrm>
            <a:off x="733166" y="498483"/>
            <a:ext cx="1083319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Cambria" pitchFamily="18" charset="0"/>
                <a:cs typeface="Times New Roman" pitchFamily="18" charset="0"/>
              </a:rPr>
              <a:t>INDUSTRY EXPOSURE- TRADE FINANCE</a:t>
            </a:r>
          </a:p>
        </p:txBody>
      </p:sp>
      <p:pic>
        <p:nvPicPr>
          <p:cNvPr id="5" name="Graphic 4" descr="A curved brushstroke">
            <a:extLst>
              <a:ext uri="{FF2B5EF4-FFF2-40B4-BE49-F238E27FC236}">
                <a16:creationId xmlns:a16="http://schemas.microsoft.com/office/drawing/2014/main" id="{5821200B-4FBC-02D3-FA6F-7626F0E50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289" b="36666"/>
          <a:stretch/>
        </p:blipFill>
        <p:spPr>
          <a:xfrm>
            <a:off x="3022700" y="768591"/>
            <a:ext cx="6087703" cy="43775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1FB260B-08E8-7C4E-B275-38158062551E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AFC313A-8F71-C486-661F-FC5903F6A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557445-B53F-0A7B-B78E-DB94243EACE8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AA49D824-EFD4-1576-E7B7-015B0D30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143CDC-0E74-047E-FF92-B24D74B4404D}"/>
              </a:ext>
            </a:extLst>
          </p:cNvPr>
          <p:cNvGrpSpPr/>
          <p:nvPr/>
        </p:nvGrpSpPr>
        <p:grpSpPr>
          <a:xfrm>
            <a:off x="506138" y="1132487"/>
            <a:ext cx="11028249" cy="4996455"/>
            <a:chOff x="494106" y="1120455"/>
            <a:chExt cx="11028249" cy="49964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609E6-8D2A-2701-371B-1A5AB6809BD3}"/>
                </a:ext>
              </a:extLst>
            </p:cNvPr>
            <p:cNvSpPr txBox="1"/>
            <p:nvPr/>
          </p:nvSpPr>
          <p:spPr>
            <a:xfrm>
              <a:off x="2294632" y="2282046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Solution for Import LC’s, ILC discounting and securing discounting lines for supplies, under High Sea Sale transaction for imports from Top 5 global suppliers</a:t>
              </a:r>
            </a:p>
            <a:p>
              <a:endParaRPr lang="en-US" sz="1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ounded Rectangle 38">
              <a:extLst>
                <a:ext uri="{FF2B5EF4-FFF2-40B4-BE49-F238E27FC236}">
                  <a16:creationId xmlns:a16="http://schemas.microsoft.com/office/drawing/2014/main" id="{EDDAFA9D-3AF7-9949-135D-33CA15C3554E}"/>
                </a:ext>
              </a:extLst>
            </p:cNvPr>
            <p:cNvSpPr/>
            <p:nvPr/>
          </p:nvSpPr>
          <p:spPr>
            <a:xfrm>
              <a:off x="701045" y="2261424"/>
              <a:ext cx="1512000" cy="496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EBF3D2-5493-483E-A68D-67FDAADFF62F}"/>
                </a:ext>
              </a:extLst>
            </p:cNvPr>
            <p:cNvSpPr txBox="1"/>
            <p:nvPr/>
          </p:nvSpPr>
          <p:spPr>
            <a:xfrm>
              <a:off x="2292286" y="2836667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Solution for Import LC Discounting for 2 year Tenure for the imports of Set top box </a:t>
              </a:r>
              <a:r>
                <a:rPr lang="en-US" sz="13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(digitalization of TV industry)</a:t>
              </a:r>
            </a:p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9" name="Rounded Rectangle 38">
              <a:extLst>
                <a:ext uri="{FF2B5EF4-FFF2-40B4-BE49-F238E27FC236}">
                  <a16:creationId xmlns:a16="http://schemas.microsoft.com/office/drawing/2014/main" id="{BF1BB408-E781-1A04-DEE2-23300D1CD19B}"/>
                </a:ext>
              </a:extLst>
            </p:cNvPr>
            <p:cNvSpPr/>
            <p:nvPr/>
          </p:nvSpPr>
          <p:spPr>
            <a:xfrm>
              <a:off x="708078" y="2820563"/>
              <a:ext cx="1512000" cy="4968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Entertainment</a:t>
              </a:r>
            </a:p>
            <a:p>
              <a:pPr algn="ctr"/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AE9C53-9E52-3EAC-37E4-A578874CCE88}"/>
                </a:ext>
              </a:extLst>
            </p:cNvPr>
            <p:cNvSpPr txBox="1"/>
            <p:nvPr/>
          </p:nvSpPr>
          <p:spPr>
            <a:xfrm>
              <a:off x="2301974" y="3391291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Created solution for LC discounting for leading retailer that operates hypermarkets and supermarkets in North India</a:t>
              </a:r>
            </a:p>
            <a:p>
              <a:endParaRPr lang="en-US" sz="1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7E5D4ECD-5F57-FA93-907B-227675716331}"/>
                </a:ext>
              </a:extLst>
            </p:cNvPr>
            <p:cNvSpPr/>
            <p:nvPr/>
          </p:nvSpPr>
          <p:spPr>
            <a:xfrm>
              <a:off x="705734" y="3382701"/>
              <a:ext cx="1512000" cy="496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Metal</a:t>
              </a:r>
            </a:p>
            <a:p>
              <a:pPr algn="ctr"/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496BC0-5198-7A89-9140-92A60BE8DA51}"/>
                </a:ext>
              </a:extLst>
            </p:cNvPr>
            <p:cNvSpPr txBox="1"/>
            <p:nvPr/>
          </p:nvSpPr>
          <p:spPr>
            <a:xfrm>
              <a:off x="2289940" y="3947683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Solution for Inland LC discounting up to 180 days under different structure sourcing from Coal India Ltd &amp; subsidiaries </a:t>
              </a:r>
            </a:p>
          </p:txBody>
        </p:sp>
        <p:sp>
          <p:nvSpPr>
            <p:cNvPr id="15" name="Rounded Rectangle 38">
              <a:extLst>
                <a:ext uri="{FF2B5EF4-FFF2-40B4-BE49-F238E27FC236}">
                  <a16:creationId xmlns:a16="http://schemas.microsoft.com/office/drawing/2014/main" id="{6C7E6465-D2B5-CE52-4388-088B5FA24FD4}"/>
                </a:ext>
              </a:extLst>
            </p:cNvPr>
            <p:cNvSpPr/>
            <p:nvPr/>
          </p:nvSpPr>
          <p:spPr>
            <a:xfrm>
              <a:off x="705312" y="3941130"/>
              <a:ext cx="1512000" cy="4968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Coal </a:t>
              </a:r>
            </a:p>
            <a:p>
              <a:pPr algn="ctr"/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666AF6-63F7-799F-8E3E-3B6050C8D382}"/>
                </a:ext>
              </a:extLst>
            </p:cNvPr>
            <p:cNvSpPr txBox="1"/>
            <p:nvPr/>
          </p:nvSpPr>
          <p:spPr>
            <a:xfrm>
              <a:off x="2306355" y="1712737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Solution for 3 Years </a:t>
              </a:r>
              <a:r>
                <a:rPr lang="en-US" sz="1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Sofr</a:t>
              </a:r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 based financing  hence saving Client’s costing </a:t>
              </a:r>
            </a:p>
            <a:p>
              <a:pPr lvl="0" defTabSz="914400">
                <a:spcBef>
                  <a:spcPct val="20000"/>
                </a:spcBef>
                <a:defRPr/>
              </a:pPr>
              <a:endParaRPr lang="en-US" sz="13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ounded Rectangle 38">
              <a:extLst>
                <a:ext uri="{FF2B5EF4-FFF2-40B4-BE49-F238E27FC236}">
                  <a16:creationId xmlns:a16="http://schemas.microsoft.com/office/drawing/2014/main" id="{ED17946E-1108-C9F4-B5E4-BC79DCDDEE82}"/>
                </a:ext>
              </a:extLst>
            </p:cNvPr>
            <p:cNvSpPr/>
            <p:nvPr/>
          </p:nvSpPr>
          <p:spPr>
            <a:xfrm>
              <a:off x="708078" y="1708530"/>
              <a:ext cx="1512000" cy="496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Solar</a:t>
              </a:r>
            </a:p>
            <a:p>
              <a:pPr algn="ctr"/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3" name="Graphic 22" descr="Dim (Medium Sun) with solid fill">
              <a:extLst>
                <a:ext uri="{FF2B5EF4-FFF2-40B4-BE49-F238E27FC236}">
                  <a16:creationId xmlns:a16="http://schemas.microsoft.com/office/drawing/2014/main" id="{09355BE7-38AB-FA40-FA64-446AB417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7808" y="1639202"/>
              <a:ext cx="352541" cy="352541"/>
            </a:xfrm>
            <a:prstGeom prst="rect">
              <a:avLst/>
            </a:prstGeom>
          </p:spPr>
        </p:pic>
        <p:pic>
          <p:nvPicPr>
            <p:cNvPr id="27" name="Graphic 26" descr="Fuel with solid fill">
              <a:extLst>
                <a:ext uri="{FF2B5EF4-FFF2-40B4-BE49-F238E27FC236}">
                  <a16:creationId xmlns:a16="http://schemas.microsoft.com/office/drawing/2014/main" id="{11ED0A12-1CBD-5561-F95A-D0BE29560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31644" y="2251758"/>
              <a:ext cx="264869" cy="264869"/>
            </a:xfrm>
            <a:prstGeom prst="rect">
              <a:avLst/>
            </a:prstGeom>
          </p:spPr>
        </p:pic>
        <p:pic>
          <p:nvPicPr>
            <p:cNvPr id="30" name="Graphic 29" descr="DVD player with solid fill">
              <a:extLst>
                <a:ext uri="{FF2B5EF4-FFF2-40B4-BE49-F238E27FC236}">
                  <a16:creationId xmlns:a16="http://schemas.microsoft.com/office/drawing/2014/main" id="{5EF0ADCA-A507-DD0E-BAE8-6AA612033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3778" y="2733558"/>
              <a:ext cx="567771" cy="567771"/>
            </a:xfrm>
            <a:prstGeom prst="rect">
              <a:avLst/>
            </a:prstGeom>
          </p:spPr>
        </p:pic>
        <p:pic>
          <p:nvPicPr>
            <p:cNvPr id="31" name="Graphic 30" descr="Magnet with solid fill">
              <a:extLst>
                <a:ext uri="{FF2B5EF4-FFF2-40B4-BE49-F238E27FC236}">
                  <a16:creationId xmlns:a16="http://schemas.microsoft.com/office/drawing/2014/main" id="{22F4045A-2BAD-02A9-F068-85B12C02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21222" y="3413720"/>
              <a:ext cx="264869" cy="264869"/>
            </a:xfrm>
            <a:prstGeom prst="rect">
              <a:avLst/>
            </a:prstGeom>
          </p:spPr>
        </p:pic>
        <p:pic>
          <p:nvPicPr>
            <p:cNvPr id="37" name="Graphic 36" descr="Gold bars with solid fill">
              <a:extLst>
                <a:ext uri="{FF2B5EF4-FFF2-40B4-BE49-F238E27FC236}">
                  <a16:creationId xmlns:a16="http://schemas.microsoft.com/office/drawing/2014/main" id="{0F710E50-BCF1-A1D3-AE9F-D2C99C5D3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85342" y="3937029"/>
              <a:ext cx="291356" cy="29135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39E31E-CCEA-F3B4-D31E-DF1A8C0DE2AE}"/>
                </a:ext>
              </a:extLst>
            </p:cNvPr>
            <p:cNvSpPr txBox="1"/>
            <p:nvPr/>
          </p:nvSpPr>
          <p:spPr>
            <a:xfrm>
              <a:off x="2306355" y="1147236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Solution for Import LC discounting for 360 days with 3 or 6 months </a:t>
              </a:r>
              <a:r>
                <a:rPr lang="en-US" sz="1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Sofr</a:t>
              </a:r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 reset for imports of DAP &amp; other chemicals</a:t>
              </a:r>
            </a:p>
            <a:p>
              <a:pPr lvl="0" defTabSz="914400">
                <a:spcBef>
                  <a:spcPct val="20000"/>
                </a:spcBef>
                <a:defRPr/>
              </a:pPr>
              <a:endParaRPr lang="en-US" sz="13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Rounded Rectangle 38">
              <a:extLst>
                <a:ext uri="{FF2B5EF4-FFF2-40B4-BE49-F238E27FC236}">
                  <a16:creationId xmlns:a16="http://schemas.microsoft.com/office/drawing/2014/main" id="{ABE4991A-8C51-2B5F-D3A9-A031D193C6AB}"/>
                </a:ext>
              </a:extLst>
            </p:cNvPr>
            <p:cNvSpPr/>
            <p:nvPr/>
          </p:nvSpPr>
          <p:spPr>
            <a:xfrm>
              <a:off x="708078" y="1143031"/>
              <a:ext cx="1512000" cy="496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endParaRPr lang="en-U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Fertilizer</a:t>
              </a:r>
            </a:p>
            <a:p>
              <a:pPr algn="ctr"/>
              <a:endParaRPr lang="en-U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Graphic 17" descr="Agriculture with solid fill">
              <a:extLst>
                <a:ext uri="{FF2B5EF4-FFF2-40B4-BE49-F238E27FC236}">
                  <a16:creationId xmlns:a16="http://schemas.microsoft.com/office/drawing/2014/main" id="{9EF0E8A6-F464-65E3-9142-1CBF8EF9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03832" y="1120455"/>
              <a:ext cx="320492" cy="3204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C28C4-9BCD-E9DA-A39D-F586675D6434}"/>
                </a:ext>
              </a:extLst>
            </p:cNvPr>
            <p:cNvSpPr txBox="1"/>
            <p:nvPr/>
          </p:nvSpPr>
          <p:spPr>
            <a:xfrm>
              <a:off x="614976" y="2402125"/>
              <a:ext cx="1609492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15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Edible &amp; Non Edible Oil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C4D222-B32F-2C06-887D-D494AB017533}"/>
                </a:ext>
              </a:extLst>
            </p:cNvPr>
            <p:cNvSpPr txBox="1"/>
            <p:nvPr/>
          </p:nvSpPr>
          <p:spPr>
            <a:xfrm>
              <a:off x="2294632" y="4507902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Arranged LC discounting for leading manufacturer of Consumer durable company &amp; increase cash Flow to deal with major Buyers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388F3A-53E2-FB62-E105-06A32D4F7830}"/>
                </a:ext>
              </a:extLst>
            </p:cNvPr>
            <p:cNvSpPr txBox="1"/>
            <p:nvPr/>
          </p:nvSpPr>
          <p:spPr>
            <a:xfrm>
              <a:off x="2301974" y="5063699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Created solutions for Inland LC discounting against their Capex LC, discounting based on running bills for making payments to vendors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A40BFF-EFB5-DE6C-E30E-EF596BC035F6}"/>
                </a:ext>
              </a:extLst>
            </p:cNvPr>
            <p:cNvSpPr txBox="1"/>
            <p:nvPr/>
          </p:nvSpPr>
          <p:spPr>
            <a:xfrm>
              <a:off x="2301972" y="5620110"/>
              <a:ext cx="9216000" cy="49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5E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Created payment structure for supplies from Siemens  - milestone deferred payment structure</a:t>
              </a:r>
            </a:p>
            <a:p>
              <a:endParaRPr lang="en-US" sz="1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F9BE69-144B-3034-A8E7-F0B3FF355E59}"/>
                </a:ext>
              </a:extLst>
            </p:cNvPr>
            <p:cNvGrpSpPr/>
            <p:nvPr/>
          </p:nvGrpSpPr>
          <p:grpSpPr>
            <a:xfrm>
              <a:off x="705734" y="5043077"/>
              <a:ext cx="1512000" cy="496800"/>
              <a:chOff x="705734" y="3635373"/>
              <a:chExt cx="1512000" cy="496800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19682B3B-E094-43BF-91A9-F9CCB1192A2D}"/>
                  </a:ext>
                </a:extLst>
              </p:cNvPr>
              <p:cNvSpPr/>
              <p:nvPr/>
            </p:nvSpPr>
            <p:spPr>
              <a:xfrm>
                <a:off x="705734" y="3635373"/>
                <a:ext cx="1512000" cy="4968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Infrastructure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3" name="Graphic 32" descr="Cement truck with solid fill">
                <a:extLst>
                  <a:ext uri="{FF2B5EF4-FFF2-40B4-BE49-F238E27FC236}">
                    <a16:creationId xmlns:a16="http://schemas.microsoft.com/office/drawing/2014/main" id="{68B735F3-0AED-D687-4339-63DF02E45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87417" y="3644594"/>
                <a:ext cx="320492" cy="320492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56E51B1-A9BA-0CB9-83D0-DE75488A4D0D}"/>
                </a:ext>
              </a:extLst>
            </p:cNvPr>
            <p:cNvGrpSpPr/>
            <p:nvPr/>
          </p:nvGrpSpPr>
          <p:grpSpPr>
            <a:xfrm>
              <a:off x="705312" y="5613556"/>
              <a:ext cx="1512000" cy="496800"/>
              <a:chOff x="705312" y="4999938"/>
              <a:chExt cx="1512000" cy="496800"/>
            </a:xfrm>
          </p:grpSpPr>
          <p:sp>
            <p:nvSpPr>
              <p:cNvPr id="35" name="Rounded Rectangle 38">
                <a:extLst>
                  <a:ext uri="{FF2B5EF4-FFF2-40B4-BE49-F238E27FC236}">
                    <a16:creationId xmlns:a16="http://schemas.microsoft.com/office/drawing/2014/main" id="{E3C6A8C8-7834-3634-437C-75E10DAB39DB}"/>
                  </a:ext>
                </a:extLst>
              </p:cNvPr>
              <p:cNvSpPr/>
              <p:nvPr/>
            </p:nvSpPr>
            <p:spPr>
              <a:xfrm>
                <a:off x="705312" y="4999938"/>
                <a:ext cx="1512000" cy="49680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Metro Projects </a:t>
                </a: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6" name="Graphic 35" descr="Train with solid fill">
                <a:extLst>
                  <a:ext uri="{FF2B5EF4-FFF2-40B4-BE49-F238E27FC236}">
                    <a16:creationId xmlns:a16="http://schemas.microsoft.com/office/drawing/2014/main" id="{CFB10975-40D1-B820-C951-2EE260C57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66411" y="5059019"/>
                <a:ext cx="342284" cy="24079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E50CCA-735F-55A2-2D7E-311B41F00E72}"/>
                </a:ext>
              </a:extLst>
            </p:cNvPr>
            <p:cNvGrpSpPr/>
            <p:nvPr/>
          </p:nvGrpSpPr>
          <p:grpSpPr>
            <a:xfrm>
              <a:off x="494106" y="4437473"/>
              <a:ext cx="1947485" cy="567113"/>
              <a:chOff x="494106" y="2199585"/>
              <a:chExt cx="1947485" cy="567113"/>
            </a:xfrm>
          </p:grpSpPr>
          <p:sp>
            <p:nvSpPr>
              <p:cNvPr id="43" name="Rounded Rectangle 38">
                <a:extLst>
                  <a:ext uri="{FF2B5EF4-FFF2-40B4-BE49-F238E27FC236}">
                    <a16:creationId xmlns:a16="http://schemas.microsoft.com/office/drawing/2014/main" id="{F58643C5-9798-B4F6-A825-1C8C4471F5CC}"/>
                  </a:ext>
                </a:extLst>
              </p:cNvPr>
              <p:cNvSpPr/>
              <p:nvPr/>
            </p:nvSpPr>
            <p:spPr>
              <a:xfrm>
                <a:off x="701045" y="2261424"/>
                <a:ext cx="1512000" cy="4968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endParaRPr lang="en-US" sz="13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1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4" name="Graphic 43" descr="Burger and drink with solid fill">
                <a:extLst>
                  <a:ext uri="{FF2B5EF4-FFF2-40B4-BE49-F238E27FC236}">
                    <a16:creationId xmlns:a16="http://schemas.microsoft.com/office/drawing/2014/main" id="{05E295C3-AFBA-CE2A-5853-3800F9EB8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270181" y="2199585"/>
                <a:ext cx="387795" cy="387795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A5EAB3-5E24-038D-1880-DD69E5CAFA95}"/>
                  </a:ext>
                </a:extLst>
              </p:cNvPr>
              <p:cNvSpPr txBox="1"/>
              <p:nvPr/>
            </p:nvSpPr>
            <p:spPr>
              <a:xfrm>
                <a:off x="494106" y="2474310"/>
                <a:ext cx="1947485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3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Consumer Durable</a:t>
                </a:r>
              </a:p>
            </p:txBody>
          </p:sp>
        </p:grp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92D08B8-E253-557C-8D0A-72A07BE2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12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22010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4750B1-11BC-EFCD-1A64-102A4EAC0F9E}"/>
              </a:ext>
            </a:extLst>
          </p:cNvPr>
          <p:cNvSpPr/>
          <p:nvPr/>
        </p:nvSpPr>
        <p:spPr>
          <a:xfrm>
            <a:off x="604910" y="1118968"/>
            <a:ext cx="11028410" cy="7022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Client’s status before association with </a:t>
            </a:r>
            <a:r>
              <a:rPr lang="en-US" sz="14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endParaRPr lang="en-US" sz="1400" b="1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Co. had Turnover of Rs 90 Cr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approx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Banking limits of Rs 24 Cr with a single PSU bank – High interest rate, High commission, High collateral coverage</a:t>
            </a:r>
            <a:endParaRPr lang="en-IN" sz="14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C6EC73-089D-1FF2-0C8C-A720B83CFCEA}"/>
              </a:ext>
            </a:extLst>
          </p:cNvPr>
          <p:cNvSpPr/>
          <p:nvPr/>
        </p:nvSpPr>
        <p:spPr>
          <a:xfrm>
            <a:off x="604910" y="1904416"/>
            <a:ext cx="11040130" cy="7022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r>
              <a:rPr lang="en-US" sz="1400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Value Addition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Based on Promoter’s vision &amp; understanding of sector, </a:t>
            </a:r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assisted in Company’s growth in alignment with its vision in 3 years in following manner: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A882D-EE51-B53E-D9C9-DFAFFE5644CC}"/>
              </a:ext>
            </a:extLst>
          </p:cNvPr>
          <p:cNvSpPr txBox="1"/>
          <p:nvPr/>
        </p:nvSpPr>
        <p:spPr>
          <a:xfrm>
            <a:off x="878625" y="2601400"/>
            <a:ext cx="5090765" cy="55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Improved Banking support, by way of introducing 5 strong New Banks for WC limit with better terms, interest rate and other commercials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FBD51-9A99-5AF1-9E17-402E046F9E7D}"/>
              </a:ext>
            </a:extLst>
          </p:cNvPr>
          <p:cNvSpPr txBox="1"/>
          <p:nvPr/>
        </p:nvSpPr>
        <p:spPr>
          <a:xfrm>
            <a:off x="850483" y="3135967"/>
            <a:ext cx="5090765" cy="55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Enhanced WC limits from Rs. 24 Crores to Rs. 280 Crores, in alignment with Company’s performance and winning of high value Orders 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60655-9967-FC41-F0A7-B88A6485240B}"/>
              </a:ext>
            </a:extLst>
          </p:cNvPr>
          <p:cNvSpPr txBox="1"/>
          <p:nvPr/>
        </p:nvSpPr>
        <p:spPr>
          <a:xfrm>
            <a:off x="902444" y="4131949"/>
            <a:ext cx="5090764" cy="55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Assisted in upgrading Credit Rating from BB+ to BBB+ from top Credit Rating Agency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C80CDC-5791-1F05-93DE-D68FBEE1368C}"/>
              </a:ext>
            </a:extLst>
          </p:cNvPr>
          <p:cNvSpPr txBox="1"/>
          <p:nvPr/>
        </p:nvSpPr>
        <p:spPr>
          <a:xfrm>
            <a:off x="905504" y="4694657"/>
            <a:ext cx="5039954" cy="31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Reduced collateral considerably, leading to better cash flows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B11E7F-C1C0-84BC-2623-81B6B0297137}"/>
              </a:ext>
            </a:extLst>
          </p:cNvPr>
          <p:cNvSpPr txBox="1"/>
          <p:nvPr/>
        </p:nvSpPr>
        <p:spPr>
          <a:xfrm>
            <a:off x="877364" y="3738054"/>
            <a:ext cx="5039954" cy="31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Company’s Turnover increased over 4 times in 3 years of our association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F219A-7C5D-EF5F-CDF0-54DD268D89D9}"/>
              </a:ext>
            </a:extLst>
          </p:cNvPr>
          <p:cNvSpPr txBox="1"/>
          <p:nvPr/>
        </p:nvSpPr>
        <p:spPr>
          <a:xfrm>
            <a:off x="891429" y="5091379"/>
            <a:ext cx="5101779" cy="791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Achieved sanction of Term loan for a “HAM project”; “Making Project report to Financial model to Sanction from Bank/s to Legal documentation to Disbursement”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0EDF13-1507-AD06-53C7-CF84F3CD2B1E}"/>
              </a:ext>
            </a:extLst>
          </p:cNvPr>
          <p:cNvSpPr txBox="1"/>
          <p:nvPr/>
        </p:nvSpPr>
        <p:spPr>
          <a:xfrm>
            <a:off x="6678639" y="3809368"/>
            <a:ext cx="5053157" cy="251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Ideated Equity funding by way of IPO (main board) and assisted in 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following: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Creation of a Business &amp; Financial model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Pitching to a Merchant Banker &amp; Finalization of a Merchant Banker</a:t>
            </a:r>
            <a:endParaRPr lang="en-IN" sz="1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Due diligence support to Merchant Banker &amp; appointed Legal counsellor</a:t>
            </a:r>
            <a:endParaRPr lang="en-IN" sz="1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Assisting Merchant banker / Lawyer in regard to queries by SEBI till approval of SEBI</a:t>
            </a:r>
            <a:endParaRPr lang="en-IN" sz="1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Preparation of Investor PPT</a:t>
            </a:r>
            <a:endParaRPr lang="en-IN" sz="1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Website revamping &amp; Corporate PPT</a:t>
            </a:r>
            <a:endParaRPr lang="en-IN" sz="1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Graphic 30" descr="A curved brushstroke">
            <a:extLst>
              <a:ext uri="{FF2B5EF4-FFF2-40B4-BE49-F238E27FC236}">
                <a16:creationId xmlns:a16="http://schemas.microsoft.com/office/drawing/2014/main" id="{909A4536-91B3-A79B-DE03-A034E3768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006" b="37601"/>
          <a:stretch/>
        </p:blipFill>
        <p:spPr>
          <a:xfrm>
            <a:off x="3233716" y="665528"/>
            <a:ext cx="6087703" cy="42720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A6F98E4-8E67-F04F-2CF0-A0EADD20B91F}"/>
              </a:ext>
            </a:extLst>
          </p:cNvPr>
          <p:cNvSpPr txBox="1">
            <a:spLocks/>
          </p:cNvSpPr>
          <p:nvPr/>
        </p:nvSpPr>
        <p:spPr bwMode="auto">
          <a:xfrm>
            <a:off x="666286" y="406930"/>
            <a:ext cx="110284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Cambria" pitchFamily="18" charset="0"/>
                <a:cs typeface="Times New Roman" pitchFamily="18" charset="0"/>
              </a:rPr>
              <a:t>CASE 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565C74-E36D-BA4C-029E-E26E45857374}"/>
              </a:ext>
            </a:extLst>
          </p:cNvPr>
          <p:cNvSpPr txBox="1"/>
          <p:nvPr/>
        </p:nvSpPr>
        <p:spPr>
          <a:xfrm>
            <a:off x="867160" y="5822908"/>
            <a:ext cx="5158500" cy="55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Taking prompt actions at the time of winning of large size Projects - HAM Project (Rs. 180 Crores) &amp; EPC Project (Rs. 1250 Crores)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CD5E19-AA66-8EC1-0106-6466EDA002D9}"/>
              </a:ext>
            </a:extLst>
          </p:cNvPr>
          <p:cNvSpPr txBox="1"/>
          <p:nvPr/>
        </p:nvSpPr>
        <p:spPr>
          <a:xfrm>
            <a:off x="6674484" y="2604233"/>
            <a:ext cx="5090552" cy="791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Operationally engaged in day to day Banking / Servicing / Solving any issue, from “Disbursement of Limits to Issuance of LCs / BGs to handling inter Banking compliances”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6D43B0-B24F-7CBE-F8B7-BC76E08E7187}"/>
              </a:ext>
            </a:extLst>
          </p:cNvPr>
          <p:cNvSpPr txBox="1"/>
          <p:nvPr/>
        </p:nvSpPr>
        <p:spPr>
          <a:xfrm>
            <a:off x="6688970" y="3371456"/>
            <a:ext cx="5543949" cy="31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Introduced Funding by RXIL (Unsecured funding for MSME vendors)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CB93A7A4-4F10-AA71-9632-08617091CBAE}"/>
              </a:ext>
            </a:extLst>
          </p:cNvPr>
          <p:cNvSpPr/>
          <p:nvPr/>
        </p:nvSpPr>
        <p:spPr>
          <a:xfrm>
            <a:off x="651433" y="2706457"/>
            <a:ext cx="244577" cy="12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F9CBF2E9-9985-28AF-353D-B0C221D748C9}"/>
              </a:ext>
            </a:extLst>
          </p:cNvPr>
          <p:cNvSpPr/>
          <p:nvPr/>
        </p:nvSpPr>
        <p:spPr>
          <a:xfrm>
            <a:off x="635019" y="3280888"/>
            <a:ext cx="244577" cy="12425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8DEBDFB9-EE6D-1C86-C954-EB0E28747EC8}"/>
              </a:ext>
            </a:extLst>
          </p:cNvPr>
          <p:cNvSpPr/>
          <p:nvPr/>
        </p:nvSpPr>
        <p:spPr>
          <a:xfrm>
            <a:off x="632672" y="3841255"/>
            <a:ext cx="244577" cy="12425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C8C87E1F-E0B8-DEAB-60FD-5F5794E6E024}"/>
              </a:ext>
            </a:extLst>
          </p:cNvPr>
          <p:cNvSpPr/>
          <p:nvPr/>
        </p:nvSpPr>
        <p:spPr>
          <a:xfrm>
            <a:off x="630327" y="4246875"/>
            <a:ext cx="244577" cy="12425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75481459-FAA6-8B73-6A17-2079B111FCAF}"/>
              </a:ext>
            </a:extLst>
          </p:cNvPr>
          <p:cNvSpPr/>
          <p:nvPr/>
        </p:nvSpPr>
        <p:spPr>
          <a:xfrm>
            <a:off x="627981" y="4793171"/>
            <a:ext cx="244577" cy="12425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6B71C3AA-07F9-3311-37B8-4D2A5150920A}"/>
              </a:ext>
            </a:extLst>
          </p:cNvPr>
          <p:cNvSpPr/>
          <p:nvPr/>
        </p:nvSpPr>
        <p:spPr>
          <a:xfrm>
            <a:off x="639701" y="5226927"/>
            <a:ext cx="244577" cy="12425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3FA92C9A-54AB-387E-4CF8-3B12A28EFD7D}"/>
              </a:ext>
            </a:extLst>
          </p:cNvPr>
          <p:cNvSpPr/>
          <p:nvPr/>
        </p:nvSpPr>
        <p:spPr>
          <a:xfrm>
            <a:off x="637355" y="5942034"/>
            <a:ext cx="244577" cy="12425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627AF7DA-A323-FD57-2FFD-5826671F6904}"/>
              </a:ext>
            </a:extLst>
          </p:cNvPr>
          <p:cNvSpPr/>
          <p:nvPr/>
        </p:nvSpPr>
        <p:spPr>
          <a:xfrm>
            <a:off x="6430915" y="2718177"/>
            <a:ext cx="244577" cy="12425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27E1BC67-290E-12EF-5402-999C6290F9BF}"/>
              </a:ext>
            </a:extLst>
          </p:cNvPr>
          <p:cNvSpPr/>
          <p:nvPr/>
        </p:nvSpPr>
        <p:spPr>
          <a:xfrm>
            <a:off x="6442633" y="3488720"/>
            <a:ext cx="244577" cy="12425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9E7678C0-0339-3622-9EC6-180645FB3D72}"/>
              </a:ext>
            </a:extLst>
          </p:cNvPr>
          <p:cNvSpPr/>
          <p:nvPr/>
        </p:nvSpPr>
        <p:spPr>
          <a:xfrm>
            <a:off x="6440284" y="3952289"/>
            <a:ext cx="244577" cy="12425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98572-C248-6A58-7DA0-AD6F47EDA41B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A42A12-A6A6-F1CA-C2A4-A714DDD5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BC6EC3-A88D-38EB-05ED-07A80384DFC3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EC3E3DA-4E7A-0C69-B83E-5B382DC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AC9C8D-19E5-2F07-FB3C-60EFEFD5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13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61647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3D8E71-41B1-8CAA-14B3-5B589E8F8370}"/>
              </a:ext>
            </a:extLst>
          </p:cNvPr>
          <p:cNvSpPr txBox="1">
            <a:spLocks/>
          </p:cNvSpPr>
          <p:nvPr/>
        </p:nvSpPr>
        <p:spPr bwMode="auto">
          <a:xfrm>
            <a:off x="666286" y="406930"/>
            <a:ext cx="110284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Cambria" pitchFamily="18" charset="0"/>
                <a:cs typeface="Times New Roman" pitchFamily="18" charset="0"/>
              </a:rPr>
              <a:t>CASE STUDY</a:t>
            </a:r>
          </a:p>
        </p:txBody>
      </p:sp>
      <p:pic>
        <p:nvPicPr>
          <p:cNvPr id="5" name="Graphic 4" descr="A curved brushstroke">
            <a:extLst>
              <a:ext uri="{FF2B5EF4-FFF2-40B4-BE49-F238E27FC236}">
                <a16:creationId xmlns:a16="http://schemas.microsoft.com/office/drawing/2014/main" id="{8920E7B9-DA39-7997-6CA3-61A683702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716" y="82737"/>
            <a:ext cx="6087703" cy="1618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55ED04-CE21-6DE8-8547-B767534D2662}"/>
              </a:ext>
            </a:extLst>
          </p:cNvPr>
          <p:cNvSpPr/>
          <p:nvPr/>
        </p:nvSpPr>
        <p:spPr>
          <a:xfrm>
            <a:off x="604910" y="1190756"/>
            <a:ext cx="11028410" cy="13399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Client’s status before association with </a:t>
            </a:r>
            <a:r>
              <a:rPr lang="en-US" sz="14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endParaRPr lang="en-US" sz="1400" b="1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Co.  (operating in Infra – Road sector)  had</a:t>
            </a:r>
            <a:r>
              <a: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Turnover of Rs. 135 Crores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Company had Consortium Banking limits of Rs. 75 Crores with 2 PSU Bankers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Interest rate &amp; High Commission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Collateral Coverage, almost 100%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Consortium leader wasn’t appraising rightfully as per Client’s Order positions &amp; sectoral requirement of Bank Guarantees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06C69-983A-6446-4EE0-B2458469729A}"/>
              </a:ext>
            </a:extLst>
          </p:cNvPr>
          <p:cNvSpPr/>
          <p:nvPr/>
        </p:nvSpPr>
        <p:spPr>
          <a:xfrm>
            <a:off x="604910" y="2596136"/>
            <a:ext cx="11040130" cy="7022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r>
              <a:rPr lang="en-US" sz="1400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Value Addition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Based on Promoter’s vision &amp; understanding of sector, </a:t>
            </a:r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Investeurs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assisted in Company’s growth in alignment with its growth in 3 years in following manner: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8483F1-2A12-F9FE-7BB3-AEB3BA783EA6}"/>
              </a:ext>
            </a:extLst>
          </p:cNvPr>
          <p:cNvGrpSpPr/>
          <p:nvPr/>
        </p:nvGrpSpPr>
        <p:grpSpPr>
          <a:xfrm>
            <a:off x="630327" y="3418939"/>
            <a:ext cx="11012548" cy="2621438"/>
            <a:chOff x="630327" y="3611448"/>
            <a:chExt cx="11012548" cy="262143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90BA2ED1-8808-572F-7EA4-FF9FC5DF5854}"/>
                </a:ext>
              </a:extLst>
            </p:cNvPr>
            <p:cNvSpPr/>
            <p:nvPr/>
          </p:nvSpPr>
          <p:spPr>
            <a:xfrm>
              <a:off x="651433" y="3733401"/>
              <a:ext cx="244577" cy="12425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F8F218-C289-A5ED-E3CC-C807F5067805}"/>
                </a:ext>
              </a:extLst>
            </p:cNvPr>
            <p:cNvSpPr txBox="1"/>
            <p:nvPr/>
          </p:nvSpPr>
          <p:spPr>
            <a:xfrm>
              <a:off x="868680" y="3636893"/>
              <a:ext cx="609834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Improved Banking environment / support for the company</a:t>
              </a:r>
              <a:endParaRPr lang="en-IN" sz="13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51A9-E705-AEEB-86FD-BBE7DD9BC3B4}"/>
                </a:ext>
              </a:extLst>
            </p:cNvPr>
            <p:cNvSpPr txBox="1"/>
            <p:nvPr/>
          </p:nvSpPr>
          <p:spPr>
            <a:xfrm>
              <a:off x="849233" y="3937835"/>
              <a:ext cx="5039954" cy="850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13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Post sanctions from 2 Banks, </a:t>
              </a:r>
              <a:r>
                <a:rPr lang="en-US" sz="13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Investeurs</a:t>
              </a:r>
              <a:r>
                <a:rPr lang="en-US" sz="13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handled sensitively in dismantling Consortium &amp; provided exit to 2 existing Bankers and inducting new Bankers</a:t>
              </a:r>
              <a:endParaRPr lang="en-IN" sz="13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5D1819-67A7-6C1A-7643-C31761286017}"/>
                </a:ext>
              </a:extLst>
            </p:cNvPr>
            <p:cNvSpPr txBox="1"/>
            <p:nvPr/>
          </p:nvSpPr>
          <p:spPr>
            <a:xfrm>
              <a:off x="849232" y="4808868"/>
              <a:ext cx="5260835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Inducted 4 new Banks with enhanced limits as per requirement of the company, along with better commercial terms - Interest rate, Commissions, etc.</a:t>
              </a:r>
              <a:endParaRPr lang="en-IN" sz="13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39C370-9584-AA36-D0D3-62D0AE2A753F}"/>
                </a:ext>
              </a:extLst>
            </p:cNvPr>
            <p:cNvSpPr txBox="1"/>
            <p:nvPr/>
          </p:nvSpPr>
          <p:spPr>
            <a:xfrm>
              <a:off x="850485" y="5540389"/>
              <a:ext cx="5245515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Enhanced WC limits from Rs. 75 Crores to Rs. 120 Crores in first year and Rs. 180 Crores in 2nd year, in alignment with Company’s performance and Order position </a:t>
              </a:r>
              <a:endParaRPr lang="en-IN" sz="13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69D554-4046-1722-3885-36AA94C405D5}"/>
                </a:ext>
              </a:extLst>
            </p:cNvPr>
            <p:cNvSpPr txBox="1"/>
            <p:nvPr/>
          </p:nvSpPr>
          <p:spPr>
            <a:xfrm>
              <a:off x="6593365" y="3611448"/>
              <a:ext cx="5039954" cy="590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13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Reduced collateral coverage to 50% based on company’s strength and Business structure</a:t>
              </a:r>
              <a:endParaRPr lang="en-IN" sz="13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EA514D-2535-1FDE-61E4-B8EA88FD4518}"/>
                </a:ext>
              </a:extLst>
            </p:cNvPr>
            <p:cNvSpPr txBox="1"/>
            <p:nvPr/>
          </p:nvSpPr>
          <p:spPr>
            <a:xfrm>
              <a:off x="6602918" y="4244495"/>
              <a:ext cx="5039954" cy="590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13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Taking prompt actions by way of ensuring timely WC limits at the time of winning of a bigger Project under JV </a:t>
              </a:r>
              <a:endParaRPr lang="en-IN" sz="13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41452F-B59F-1A62-AB04-E3B9A71882BB}"/>
                </a:ext>
              </a:extLst>
            </p:cNvPr>
            <p:cNvSpPr txBox="1"/>
            <p:nvPr/>
          </p:nvSpPr>
          <p:spPr>
            <a:xfrm>
              <a:off x="6602921" y="4864991"/>
              <a:ext cx="5039954" cy="960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600"/>
                </a:spcAft>
              </a:pPr>
              <a:r>
                <a:rPr lang="en-US" sz="13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Operationally engaged in day-to-day Banking / Servicing / Solving any issue, from “Disbursement of Limits to Issuance of LCs / BGs to Legal vetting of Properties to handling inter Banking compliances.”</a:t>
              </a:r>
              <a:endParaRPr lang="en-IN" sz="13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234A62DE-E0B2-F6EB-3499-288DBA5A27D8}"/>
                </a:ext>
              </a:extLst>
            </p:cNvPr>
            <p:cNvSpPr/>
            <p:nvPr/>
          </p:nvSpPr>
          <p:spPr>
            <a:xfrm>
              <a:off x="635019" y="4054609"/>
              <a:ext cx="244577" cy="12425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10837694-080D-AA17-8CE3-4D05D8779BD5}"/>
                </a:ext>
              </a:extLst>
            </p:cNvPr>
            <p:cNvSpPr/>
            <p:nvPr/>
          </p:nvSpPr>
          <p:spPr>
            <a:xfrm>
              <a:off x="632672" y="4882268"/>
              <a:ext cx="244577" cy="12425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EFF7F396-1198-8EB9-7347-F974659B7675}"/>
                </a:ext>
              </a:extLst>
            </p:cNvPr>
            <p:cNvSpPr/>
            <p:nvPr/>
          </p:nvSpPr>
          <p:spPr>
            <a:xfrm>
              <a:off x="630327" y="5611438"/>
              <a:ext cx="244577" cy="12425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9437C8B7-9D3D-1650-4DFD-ECA5EC6580B2}"/>
                </a:ext>
              </a:extLst>
            </p:cNvPr>
            <p:cNvSpPr/>
            <p:nvPr/>
          </p:nvSpPr>
          <p:spPr>
            <a:xfrm>
              <a:off x="6365257" y="3735748"/>
              <a:ext cx="244577" cy="12425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CD9B4022-B026-49B8-B76C-F20421ED9FEE}"/>
                </a:ext>
              </a:extLst>
            </p:cNvPr>
            <p:cNvSpPr/>
            <p:nvPr/>
          </p:nvSpPr>
          <p:spPr>
            <a:xfrm>
              <a:off x="6344157" y="4361759"/>
              <a:ext cx="244577" cy="12425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65836E8F-E780-B569-056A-75037F0D62DB}"/>
                </a:ext>
              </a:extLst>
            </p:cNvPr>
            <p:cNvSpPr/>
            <p:nvPr/>
          </p:nvSpPr>
          <p:spPr>
            <a:xfrm>
              <a:off x="6355876" y="5021850"/>
              <a:ext cx="244577" cy="12425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C926F9-6CC8-A327-9FE1-4EA68A542766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8810EC-2454-5B2D-D2AB-4753892E1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7AD5F5-0C0A-3081-27CD-385DB300A81C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65903-835B-7857-7427-4A9ECE0C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765C695-AD4C-3231-81CB-DF327FCA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14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5191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393A0521-18C0-AE94-748C-C0CBECA8F664}"/>
              </a:ext>
            </a:extLst>
          </p:cNvPr>
          <p:cNvSpPr txBox="1">
            <a:spLocks/>
          </p:cNvSpPr>
          <p:nvPr/>
        </p:nvSpPr>
        <p:spPr>
          <a:xfrm>
            <a:off x="786063" y="514678"/>
            <a:ext cx="106680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>
                <a:latin typeface="Cambria" pitchFamily="18" charset="0"/>
                <a:cs typeface="Times New Roman" pitchFamily="18" charset="0"/>
              </a:rPr>
              <a:t>OUR CLIENTS</a:t>
            </a:r>
          </a:p>
        </p:txBody>
      </p:sp>
      <p:sp>
        <p:nvSpPr>
          <p:cNvPr id="147" name="Footer Placeholder 1">
            <a:extLst>
              <a:ext uri="{FF2B5EF4-FFF2-40B4-BE49-F238E27FC236}">
                <a16:creationId xmlns:a16="http://schemas.microsoft.com/office/drawing/2014/main" id="{3CB9055B-4EA4-D59B-1B75-6586CD5B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148" name="Slide Number Placeholder 2">
            <a:extLst>
              <a:ext uri="{FF2B5EF4-FFF2-40B4-BE49-F238E27FC236}">
                <a16:creationId xmlns:a16="http://schemas.microsoft.com/office/drawing/2014/main" id="{0F6A3C82-7C41-1BAF-D550-316E0C43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15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193" name="Graphic 192" descr="A curved brushstroke">
            <a:extLst>
              <a:ext uri="{FF2B5EF4-FFF2-40B4-BE49-F238E27FC236}">
                <a16:creationId xmlns:a16="http://schemas.microsoft.com/office/drawing/2014/main" id="{A7858752-5E6C-E4A9-C069-D59F516AC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716" y="184567"/>
            <a:ext cx="6087703" cy="1618607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EC3F6B1-5355-8383-412B-37DF0EE35A40}"/>
              </a:ext>
            </a:extLst>
          </p:cNvPr>
          <p:cNvGrpSpPr/>
          <p:nvPr/>
        </p:nvGrpSpPr>
        <p:grpSpPr>
          <a:xfrm>
            <a:off x="919239" y="1212489"/>
            <a:ext cx="10401647" cy="4824338"/>
            <a:chOff x="614333" y="1301643"/>
            <a:chExt cx="10401647" cy="482433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D8E15A7-98FE-3733-F7D5-00D73BB8A436}"/>
                </a:ext>
              </a:extLst>
            </p:cNvPr>
            <p:cNvGrpSpPr/>
            <p:nvPr/>
          </p:nvGrpSpPr>
          <p:grpSpPr>
            <a:xfrm>
              <a:off x="618347" y="1301643"/>
              <a:ext cx="10397633" cy="4142554"/>
              <a:chOff x="618347" y="1301643"/>
              <a:chExt cx="10397633" cy="414255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8B6E57F-D70C-E1F3-308C-C4B4C2E13065}"/>
                  </a:ext>
                </a:extLst>
              </p:cNvPr>
              <p:cNvGrpSpPr/>
              <p:nvPr/>
            </p:nvGrpSpPr>
            <p:grpSpPr>
              <a:xfrm>
                <a:off x="618347" y="1301643"/>
                <a:ext cx="8100207" cy="4142554"/>
                <a:chOff x="708884" y="1301643"/>
                <a:chExt cx="9801251" cy="4142554"/>
              </a:xfrm>
            </p:grpSpPr>
            <p:pic>
              <p:nvPicPr>
                <p:cNvPr id="58" name="Picture 2" descr="Hero Group - Crunchbase Investor Profile &amp; Investments">
                  <a:extLst>
                    <a:ext uri="{FF2B5EF4-FFF2-40B4-BE49-F238E27FC236}">
                      <a16:creationId xmlns:a16="http://schemas.microsoft.com/office/drawing/2014/main" id="{E4B9832B-B430-78BE-7D78-CC4AE8BBAF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9602" y="1988607"/>
                  <a:ext cx="1145975" cy="505178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2CF71754-D59A-A885-8942-D689A9DFE46E}"/>
                    </a:ext>
                  </a:extLst>
                </p:cNvPr>
                <p:cNvGrpSpPr/>
                <p:nvPr/>
              </p:nvGrpSpPr>
              <p:grpSpPr>
                <a:xfrm>
                  <a:off x="2089861" y="1301955"/>
                  <a:ext cx="7040071" cy="4142242"/>
                  <a:chOff x="1878845" y="978398"/>
                  <a:chExt cx="7696200" cy="4987636"/>
                </a:xfrm>
              </p:grpSpPr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AE82E0AD-90F1-6AFD-AE7F-2D80F716E79F}"/>
                      </a:ext>
                    </a:extLst>
                  </p:cNvPr>
                  <p:cNvSpPr/>
                  <p:nvPr/>
                </p:nvSpPr>
                <p:spPr>
                  <a:xfrm>
                    <a:off x="8051045" y="513476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4FBD4A9-43BB-7361-9E2E-D54122E5394C}"/>
                      </a:ext>
                    </a:extLst>
                  </p:cNvPr>
                  <p:cNvSpPr/>
                  <p:nvPr/>
                </p:nvSpPr>
                <p:spPr>
                  <a:xfrm>
                    <a:off x="6527045" y="513476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DAEC8609-5DA4-D75C-19C4-BD41AE1DD605}"/>
                      </a:ext>
                    </a:extLst>
                  </p:cNvPr>
                  <p:cNvSpPr/>
                  <p:nvPr/>
                </p:nvSpPr>
                <p:spPr>
                  <a:xfrm>
                    <a:off x="5003045" y="513476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F3833490-3C41-FC5F-D528-A8C69A9C09CE}"/>
                      </a:ext>
                    </a:extLst>
                  </p:cNvPr>
                  <p:cNvSpPr/>
                  <p:nvPr/>
                </p:nvSpPr>
                <p:spPr>
                  <a:xfrm>
                    <a:off x="3402845" y="5134761"/>
                    <a:ext cx="16002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7503811-6599-0625-2A38-B2FE19E84FC8}"/>
                      </a:ext>
                    </a:extLst>
                  </p:cNvPr>
                  <p:cNvSpPr/>
                  <p:nvPr/>
                </p:nvSpPr>
                <p:spPr>
                  <a:xfrm>
                    <a:off x="1878845" y="513476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AF888F0-0527-DCFA-F15E-00E28D75C885}"/>
                      </a:ext>
                    </a:extLst>
                  </p:cNvPr>
                  <p:cNvSpPr/>
                  <p:nvPr/>
                </p:nvSpPr>
                <p:spPr>
                  <a:xfrm>
                    <a:off x="1878845" y="978398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CA895BB7-72EC-0DE8-D5CC-2CCCBF4F36F8}"/>
                      </a:ext>
                    </a:extLst>
                  </p:cNvPr>
                  <p:cNvSpPr/>
                  <p:nvPr/>
                </p:nvSpPr>
                <p:spPr>
                  <a:xfrm>
                    <a:off x="3402845" y="978398"/>
                    <a:ext cx="16002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BBE13953-ABF0-C709-272B-A3505958AADD}"/>
                      </a:ext>
                    </a:extLst>
                  </p:cNvPr>
                  <p:cNvSpPr/>
                  <p:nvPr/>
                </p:nvSpPr>
                <p:spPr>
                  <a:xfrm>
                    <a:off x="5003045" y="978398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EDEFB42-0C1C-1BE9-18C5-18BD468A79B0}"/>
                      </a:ext>
                    </a:extLst>
                  </p:cNvPr>
                  <p:cNvSpPr/>
                  <p:nvPr/>
                </p:nvSpPr>
                <p:spPr>
                  <a:xfrm>
                    <a:off x="6527045" y="978398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06A5169A-92C7-F8F3-7BF4-FAFCF686D459}"/>
                      </a:ext>
                    </a:extLst>
                  </p:cNvPr>
                  <p:cNvSpPr/>
                  <p:nvPr/>
                </p:nvSpPr>
                <p:spPr>
                  <a:xfrm>
                    <a:off x="8051045" y="983086"/>
                    <a:ext cx="1524000" cy="826586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F4B81924-0040-EB8F-A080-72AAD22F3A43}"/>
                      </a:ext>
                    </a:extLst>
                  </p:cNvPr>
                  <p:cNvSpPr/>
                  <p:nvPr/>
                </p:nvSpPr>
                <p:spPr>
                  <a:xfrm>
                    <a:off x="1878845" y="180967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8080DCB-E290-08B6-4E99-649BBB954F27}"/>
                      </a:ext>
                    </a:extLst>
                  </p:cNvPr>
                  <p:cNvSpPr/>
                  <p:nvPr/>
                </p:nvSpPr>
                <p:spPr>
                  <a:xfrm>
                    <a:off x="3402845" y="1809671"/>
                    <a:ext cx="16002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2288068-6CFB-5A5A-DFAF-106935507AA6}"/>
                      </a:ext>
                    </a:extLst>
                  </p:cNvPr>
                  <p:cNvSpPr/>
                  <p:nvPr/>
                </p:nvSpPr>
                <p:spPr>
                  <a:xfrm>
                    <a:off x="5003045" y="180967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699524B-BA56-AFEF-A7FC-86D94873FE9C}"/>
                      </a:ext>
                    </a:extLst>
                  </p:cNvPr>
                  <p:cNvSpPr/>
                  <p:nvPr/>
                </p:nvSpPr>
                <p:spPr>
                  <a:xfrm>
                    <a:off x="6527045" y="180967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C1B47F9-50CD-DD5C-B7E0-A8D68372BE27}"/>
                      </a:ext>
                    </a:extLst>
                  </p:cNvPr>
                  <p:cNvSpPr/>
                  <p:nvPr/>
                </p:nvSpPr>
                <p:spPr>
                  <a:xfrm>
                    <a:off x="8051045" y="1809671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693061C-2566-5910-5C87-B551232CA286}"/>
                      </a:ext>
                    </a:extLst>
                  </p:cNvPr>
                  <p:cNvSpPr/>
                  <p:nvPr/>
                </p:nvSpPr>
                <p:spPr>
                  <a:xfrm>
                    <a:off x="1878845" y="2640943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51BD8CB-AA0B-BCA4-0B03-F8CD4B628461}"/>
                      </a:ext>
                    </a:extLst>
                  </p:cNvPr>
                  <p:cNvSpPr/>
                  <p:nvPr/>
                </p:nvSpPr>
                <p:spPr>
                  <a:xfrm>
                    <a:off x="3402845" y="2640943"/>
                    <a:ext cx="16002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286F7F35-676B-A164-9931-BBE8711C87F1}"/>
                      </a:ext>
                    </a:extLst>
                  </p:cNvPr>
                  <p:cNvSpPr/>
                  <p:nvPr/>
                </p:nvSpPr>
                <p:spPr>
                  <a:xfrm>
                    <a:off x="5003045" y="2640943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10CCD12-CB9C-0B21-E8DF-78F7FFDE35FE}"/>
                      </a:ext>
                    </a:extLst>
                  </p:cNvPr>
                  <p:cNvSpPr/>
                  <p:nvPr/>
                </p:nvSpPr>
                <p:spPr>
                  <a:xfrm>
                    <a:off x="6527045" y="2640943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D114A22-BCB4-D6A8-7909-7ACA48F0B373}"/>
                      </a:ext>
                    </a:extLst>
                  </p:cNvPr>
                  <p:cNvSpPr/>
                  <p:nvPr/>
                </p:nvSpPr>
                <p:spPr>
                  <a:xfrm>
                    <a:off x="8051045" y="2640943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06FD194-CA57-9AE7-0E69-6B8EDC606CBF}"/>
                      </a:ext>
                    </a:extLst>
                  </p:cNvPr>
                  <p:cNvSpPr/>
                  <p:nvPr/>
                </p:nvSpPr>
                <p:spPr>
                  <a:xfrm>
                    <a:off x="1878845" y="3472216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B1DDF88-4FF8-2177-00A2-8D94ECB3CF2B}"/>
                      </a:ext>
                    </a:extLst>
                  </p:cNvPr>
                  <p:cNvSpPr/>
                  <p:nvPr/>
                </p:nvSpPr>
                <p:spPr>
                  <a:xfrm>
                    <a:off x="3402845" y="3472216"/>
                    <a:ext cx="16002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5598963-01B4-0A39-62D0-50B20FBDD074}"/>
                      </a:ext>
                    </a:extLst>
                  </p:cNvPr>
                  <p:cNvSpPr/>
                  <p:nvPr/>
                </p:nvSpPr>
                <p:spPr>
                  <a:xfrm>
                    <a:off x="5003045" y="3472216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0EE9CC36-61CB-2582-7F60-B711C1A6E6C5}"/>
                      </a:ext>
                    </a:extLst>
                  </p:cNvPr>
                  <p:cNvSpPr/>
                  <p:nvPr/>
                </p:nvSpPr>
                <p:spPr>
                  <a:xfrm>
                    <a:off x="6527045" y="3472216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8597F05-66D0-3D90-52F3-BD1F0766BA47}"/>
                      </a:ext>
                    </a:extLst>
                  </p:cNvPr>
                  <p:cNvSpPr/>
                  <p:nvPr/>
                </p:nvSpPr>
                <p:spPr>
                  <a:xfrm>
                    <a:off x="8051045" y="3472216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B2ACC61E-D2D6-03EC-1BBB-71BB826C78C2}"/>
                      </a:ext>
                    </a:extLst>
                  </p:cNvPr>
                  <p:cNvSpPr/>
                  <p:nvPr/>
                </p:nvSpPr>
                <p:spPr>
                  <a:xfrm>
                    <a:off x="1878845" y="4303489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3FC6FC4-E9C4-1253-A619-C2912B7F163F}"/>
                      </a:ext>
                    </a:extLst>
                  </p:cNvPr>
                  <p:cNvSpPr/>
                  <p:nvPr/>
                </p:nvSpPr>
                <p:spPr>
                  <a:xfrm>
                    <a:off x="3402845" y="4303489"/>
                    <a:ext cx="16002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2CB5734-E799-317D-2607-57D1A5D51E93}"/>
                      </a:ext>
                    </a:extLst>
                  </p:cNvPr>
                  <p:cNvSpPr/>
                  <p:nvPr/>
                </p:nvSpPr>
                <p:spPr>
                  <a:xfrm>
                    <a:off x="5003045" y="4303489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EB9D368-92AF-2040-4392-57332A54CD7E}"/>
                      </a:ext>
                    </a:extLst>
                  </p:cNvPr>
                  <p:cNvSpPr/>
                  <p:nvPr/>
                </p:nvSpPr>
                <p:spPr>
                  <a:xfrm>
                    <a:off x="6527045" y="4303489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00FDAD8-C9A4-BC89-A147-EE5A2C9847F4}"/>
                      </a:ext>
                    </a:extLst>
                  </p:cNvPr>
                  <p:cNvSpPr/>
                  <p:nvPr/>
                </p:nvSpPr>
                <p:spPr>
                  <a:xfrm>
                    <a:off x="8051045" y="4303489"/>
                    <a:ext cx="1524000" cy="83127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7F11F718-E31A-F78E-3BD3-BDAB860DB7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730" y="1884527"/>
                    <a:ext cx="1298803" cy="687144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3C5E1321-9379-5D5C-F06B-06F44400DE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03245" y="4372761"/>
                    <a:ext cx="1368140" cy="687762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68F75B78-A9D9-B7C5-9356-1E8CF8C362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27245" y="1878943"/>
                    <a:ext cx="1306804" cy="65878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332BE555-57E1-C902-C3FF-CA3E568D20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52640" y="2848761"/>
                    <a:ext cx="1374005" cy="517682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7">
                    <a:extLst>
                      <a:ext uri="{FF2B5EF4-FFF2-40B4-BE49-F238E27FC236}">
                        <a16:creationId xmlns:a16="http://schemas.microsoft.com/office/drawing/2014/main" id="{73EE4795-DB2C-189F-1763-14E07A4A2BD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96679" y="2779489"/>
                    <a:ext cx="1292854" cy="623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56C85955-00BC-504C-7F82-E07A9458B7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56026" y="3516381"/>
                    <a:ext cx="1018219" cy="717835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1005B9B5-3156-B070-76A6-CCA36800DFE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75824" y="2848762"/>
                    <a:ext cx="1323021" cy="447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0D7C0A89-187E-DAC7-0963-DF5D954777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7666" b="20607"/>
                  <a:stretch/>
                </p:blipFill>
                <p:spPr>
                  <a:xfrm>
                    <a:off x="3479045" y="4466702"/>
                    <a:ext cx="1456626" cy="529514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15" descr="C:\Users\Reetika\Desktop\wc.jpg">
                    <a:extLst>
                      <a:ext uri="{FF2B5EF4-FFF2-40B4-BE49-F238E27FC236}">
                        <a16:creationId xmlns:a16="http://schemas.microsoft.com/office/drawing/2014/main" id="{2753624E-D633-8FA6-9899-94EA07A21C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7675" y="4443689"/>
                    <a:ext cx="1266970" cy="5000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" name="Picture 10">
                    <a:extLst>
                      <a:ext uri="{FF2B5EF4-FFF2-40B4-BE49-F238E27FC236}">
                        <a16:creationId xmlns:a16="http://schemas.microsoft.com/office/drawing/2014/main" id="{9144AA83-EE56-A38E-CDB3-6BFAE94290F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67766" y="1897848"/>
                    <a:ext cx="1230879" cy="6045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69840F48-7AAC-E7D7-280A-6E1F0451AB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3856" y="3541489"/>
                    <a:ext cx="1270789" cy="728686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3">
                    <a:extLst>
                      <a:ext uri="{FF2B5EF4-FFF2-40B4-BE49-F238E27FC236}">
                        <a16:creationId xmlns:a16="http://schemas.microsoft.com/office/drawing/2014/main" id="{707BAB33-3A37-7846-6DF5-83D3CDDE08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98394" y="1020627"/>
                    <a:ext cx="1259506" cy="7729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8" name="Picture 3">
                    <a:extLst>
                      <a:ext uri="{FF2B5EF4-FFF2-40B4-BE49-F238E27FC236}">
                        <a16:creationId xmlns:a16="http://schemas.microsoft.com/office/drawing/2014/main" id="{628939B8-975D-BB7C-606C-0E5468F2B8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46" t="7231" r="-1446" b="26675"/>
                  <a:stretch/>
                </p:blipFill>
                <p:spPr bwMode="auto">
                  <a:xfrm>
                    <a:off x="5215163" y="1067672"/>
                    <a:ext cx="1099764" cy="6607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" name="Picture 13">
                    <a:extLst>
                      <a:ext uri="{FF2B5EF4-FFF2-40B4-BE49-F238E27FC236}">
                        <a16:creationId xmlns:a16="http://schemas.microsoft.com/office/drawing/2014/main" id="{CCA7C0B8-3DF7-71C0-9D44-85E1F3FA4D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399" t="35980" b="36567"/>
                  <a:stretch/>
                </p:blipFill>
                <p:spPr bwMode="auto">
                  <a:xfrm>
                    <a:off x="3479045" y="5235219"/>
                    <a:ext cx="1447800" cy="4322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23">
                    <a:extLst>
                      <a:ext uri="{FF2B5EF4-FFF2-40B4-BE49-F238E27FC236}">
                        <a16:creationId xmlns:a16="http://schemas.microsoft.com/office/drawing/2014/main" id="{60642320-47C1-6F9C-AD16-37D0139EFD0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848" b="15128"/>
                  <a:stretch/>
                </p:blipFill>
                <p:spPr bwMode="auto">
                  <a:xfrm>
                    <a:off x="8203445" y="4344769"/>
                    <a:ext cx="1182855" cy="720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" name="Picture 25" descr="Lumax Industries Sets Up Design Centre In Taiwan">
                    <a:extLst>
                      <a:ext uri="{FF2B5EF4-FFF2-40B4-BE49-F238E27FC236}">
                        <a16:creationId xmlns:a16="http://schemas.microsoft.com/office/drawing/2014/main" id="{E4B3235A-1786-24C3-0C8E-AB5766D65A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1164"/>
                  <a:stretch/>
                </p:blipFill>
                <p:spPr bwMode="auto">
                  <a:xfrm>
                    <a:off x="6603245" y="5179538"/>
                    <a:ext cx="1388145" cy="6200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" name="Picture 51" descr="C:\Users\Sonali\Desktop\Clientele\KEI.jpg">
                    <a:extLst>
                      <a:ext uri="{FF2B5EF4-FFF2-40B4-BE49-F238E27FC236}">
                        <a16:creationId xmlns:a16="http://schemas.microsoft.com/office/drawing/2014/main" id="{995D93B7-504F-4E24-CC5B-1C00C53975F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490" t="17022" r="6219" b="35496"/>
                  <a:stretch/>
                </p:blipFill>
                <p:spPr bwMode="auto">
                  <a:xfrm>
                    <a:off x="1990939" y="5204034"/>
                    <a:ext cx="1259506" cy="6853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" name="Picture 19" descr="C:\Users\Reetika\Desktop\n dejm.png">
                    <a:extLst>
                      <a:ext uri="{FF2B5EF4-FFF2-40B4-BE49-F238E27FC236}">
                        <a16:creationId xmlns:a16="http://schemas.microsoft.com/office/drawing/2014/main" id="{298BF7CB-7E2C-ED93-34B3-DDA20B0AEE3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4011" y="3520878"/>
                    <a:ext cx="1164634" cy="6440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4" name="Picture 2" descr="C:\Users\Reetika\Desktop\kal.png">
                    <a:extLst>
                      <a:ext uri="{FF2B5EF4-FFF2-40B4-BE49-F238E27FC236}">
                        <a16:creationId xmlns:a16="http://schemas.microsoft.com/office/drawing/2014/main" id="{52AF76C5-F983-92C8-99EB-C9F832D202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566" t="32853" r="14845" b="33573"/>
                  <a:stretch/>
                </p:blipFill>
                <p:spPr bwMode="auto">
                  <a:xfrm>
                    <a:off x="8182663" y="5234320"/>
                    <a:ext cx="1316182" cy="6624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5" name="Picture 18" descr="C:\Users\Reetika\Desktop\rgfef.png">
                    <a:extLst>
                      <a:ext uri="{FF2B5EF4-FFF2-40B4-BE49-F238E27FC236}">
                        <a16:creationId xmlns:a16="http://schemas.microsoft.com/office/drawing/2014/main" id="{B72234A9-DC41-7D50-0C78-119FDDEE74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84485" y="5436197"/>
                    <a:ext cx="1366360" cy="2647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08E1E05E-2E26-9556-2964-48BE9B6FBA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03445" y="3573327"/>
                    <a:ext cx="1196529" cy="6608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" name="Picture 4" descr="Logo">
                    <a:extLst>
                      <a:ext uri="{FF2B5EF4-FFF2-40B4-BE49-F238E27FC236}">
                        <a16:creationId xmlns:a16="http://schemas.microsoft.com/office/drawing/2014/main" id="{234F9412-0989-B46D-05F1-D6D4EC9FACC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35327" y="1893162"/>
                    <a:ext cx="1208627" cy="6332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4">
                    <a:extLst>
                      <a:ext uri="{FF2B5EF4-FFF2-40B4-BE49-F238E27FC236}">
                        <a16:creationId xmlns:a16="http://schemas.microsoft.com/office/drawing/2014/main" id="{BA058850-2A39-7372-68EC-306EF05DF2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16402" y="1132977"/>
                    <a:ext cx="964814" cy="580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0" name="Picture 2" descr="Buy Sell Indian Potash Limited Unlisted Shares - Share Price">
                    <a:extLst>
                      <a:ext uri="{FF2B5EF4-FFF2-40B4-BE49-F238E27FC236}">
                        <a16:creationId xmlns:a16="http://schemas.microsoft.com/office/drawing/2014/main" id="{2E77FE45-80BF-A123-4370-964D80A5DB0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396" b="19040"/>
                  <a:stretch/>
                </p:blipFill>
                <p:spPr bwMode="auto">
                  <a:xfrm>
                    <a:off x="6788295" y="2769728"/>
                    <a:ext cx="967790" cy="566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2" descr="Modi Hitech India Limited">
                    <a:extLst>
                      <a:ext uri="{FF2B5EF4-FFF2-40B4-BE49-F238E27FC236}">
                        <a16:creationId xmlns:a16="http://schemas.microsoft.com/office/drawing/2014/main" id="{D12EA912-9F47-8504-829A-E291F6BCB78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437" b="30716"/>
                  <a:stretch/>
                </p:blipFill>
                <p:spPr bwMode="auto">
                  <a:xfrm>
                    <a:off x="3668630" y="3611631"/>
                    <a:ext cx="1193608" cy="55916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B2092C7B-AF6D-FB5D-A105-CDDE38EF33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082901" y="4508511"/>
                    <a:ext cx="1197517" cy="5132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1FF3819-397B-BE46-5352-2AF3DEE52F13}"/>
                    </a:ext>
                  </a:extLst>
                </p:cNvPr>
                <p:cNvSpPr/>
                <p:nvPr/>
              </p:nvSpPr>
              <p:spPr>
                <a:xfrm>
                  <a:off x="708884" y="4751475"/>
                  <a:ext cx="1394073" cy="69037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E5FC874-9C2C-1F8E-B950-ACE464A4C752}"/>
                    </a:ext>
                  </a:extLst>
                </p:cNvPr>
                <p:cNvSpPr/>
                <p:nvPr/>
              </p:nvSpPr>
              <p:spPr>
                <a:xfrm>
                  <a:off x="708884" y="1301643"/>
                  <a:ext cx="1394073" cy="69037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F498019-8B44-470B-5D8B-9456E8E55F82}"/>
                    </a:ext>
                  </a:extLst>
                </p:cNvPr>
                <p:cNvSpPr/>
                <p:nvPr/>
              </p:nvSpPr>
              <p:spPr>
                <a:xfrm>
                  <a:off x="708884" y="1992017"/>
                  <a:ext cx="1394073" cy="68598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74ADFFF-6E98-2F71-B4A6-82260445375E}"/>
                    </a:ext>
                  </a:extLst>
                </p:cNvPr>
                <p:cNvSpPr/>
                <p:nvPr/>
              </p:nvSpPr>
              <p:spPr>
                <a:xfrm>
                  <a:off x="708884" y="2680354"/>
                  <a:ext cx="1394073" cy="69037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A655C23-CC4C-85D4-5E2B-E30F1EF6B650}"/>
                    </a:ext>
                  </a:extLst>
                </p:cNvPr>
                <p:cNvSpPr/>
                <p:nvPr/>
              </p:nvSpPr>
              <p:spPr>
                <a:xfrm>
                  <a:off x="708884" y="3370728"/>
                  <a:ext cx="1394073" cy="69037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2C5E3FE-77C9-3A57-D387-32D5EE85CD38}"/>
                    </a:ext>
                  </a:extLst>
                </p:cNvPr>
                <p:cNvSpPr/>
                <p:nvPr/>
              </p:nvSpPr>
              <p:spPr>
                <a:xfrm>
                  <a:off x="708884" y="4061102"/>
                  <a:ext cx="1394073" cy="69037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24B3672-FF88-8304-E54C-58837CB3B1DF}"/>
                    </a:ext>
                  </a:extLst>
                </p:cNvPr>
                <p:cNvSpPr/>
                <p:nvPr/>
              </p:nvSpPr>
              <p:spPr>
                <a:xfrm>
                  <a:off x="9116063" y="4749128"/>
                  <a:ext cx="1394072" cy="69037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1BB8EE1-5E2D-351A-496F-377720C0E34B}"/>
                    </a:ext>
                  </a:extLst>
                </p:cNvPr>
                <p:cNvSpPr/>
                <p:nvPr/>
              </p:nvSpPr>
              <p:spPr>
                <a:xfrm>
                  <a:off x="9116062" y="1306630"/>
                  <a:ext cx="1394073" cy="6997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193EAE8-1A3B-50B4-464F-2EDD02F682C0}"/>
                    </a:ext>
                  </a:extLst>
                </p:cNvPr>
                <p:cNvSpPr/>
                <p:nvPr/>
              </p:nvSpPr>
              <p:spPr>
                <a:xfrm>
                  <a:off x="9116062" y="1987632"/>
                  <a:ext cx="1394073" cy="690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A03A11A5-6F27-EDFD-34B4-7644C560F232}"/>
                    </a:ext>
                  </a:extLst>
                </p:cNvPr>
                <p:cNvSpPr/>
                <p:nvPr/>
              </p:nvSpPr>
              <p:spPr>
                <a:xfrm>
                  <a:off x="9116062" y="2678006"/>
                  <a:ext cx="1394073" cy="6997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3B36243-C953-B2B2-92F5-56815CD42C88}"/>
                    </a:ext>
                  </a:extLst>
                </p:cNvPr>
                <p:cNvSpPr/>
                <p:nvPr/>
              </p:nvSpPr>
              <p:spPr>
                <a:xfrm>
                  <a:off x="9116062" y="3368381"/>
                  <a:ext cx="1394073" cy="69974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FB979F1-B54F-8051-0A08-3904F2D7135D}"/>
                    </a:ext>
                  </a:extLst>
                </p:cNvPr>
                <p:cNvSpPr/>
                <p:nvPr/>
              </p:nvSpPr>
              <p:spPr>
                <a:xfrm>
                  <a:off x="9116062" y="4068125"/>
                  <a:ext cx="1394073" cy="68100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A86B2D3-62B0-6D34-4B51-335E397D5C79}"/>
                  </a:ext>
                </a:extLst>
              </p:cNvPr>
              <p:cNvSpPr/>
              <p:nvPr/>
            </p:nvSpPr>
            <p:spPr>
              <a:xfrm>
                <a:off x="8712649" y="4751324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1168BA-8262-D752-C2CE-5908DCDC6DAA}"/>
                  </a:ext>
                </a:extLst>
              </p:cNvPr>
              <p:cNvSpPr/>
              <p:nvPr/>
            </p:nvSpPr>
            <p:spPr>
              <a:xfrm>
                <a:off x="8712649" y="1308981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2A6E20A-7061-F827-BFA1-4DDF77571DA8}"/>
                  </a:ext>
                </a:extLst>
              </p:cNvPr>
              <p:cNvSpPr/>
              <p:nvPr/>
            </p:nvSpPr>
            <p:spPr>
              <a:xfrm>
                <a:off x="8712649" y="1989830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2D640DA-2BFE-558A-78DF-A9809A697149}"/>
                  </a:ext>
                </a:extLst>
              </p:cNvPr>
              <p:cNvSpPr/>
              <p:nvPr/>
            </p:nvSpPr>
            <p:spPr>
              <a:xfrm>
                <a:off x="8712649" y="2680203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7E7F984-A9E6-1DAB-2585-72C3246677E4}"/>
                  </a:ext>
                </a:extLst>
              </p:cNvPr>
              <p:cNvSpPr/>
              <p:nvPr/>
            </p:nvSpPr>
            <p:spPr>
              <a:xfrm>
                <a:off x="8712649" y="3370577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8770DBA-E9F9-031C-E8A1-9FA020A7075B}"/>
                  </a:ext>
                </a:extLst>
              </p:cNvPr>
              <p:cNvSpPr/>
              <p:nvPr/>
            </p:nvSpPr>
            <p:spPr>
              <a:xfrm>
                <a:off x="8712649" y="4060951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8D2B5B4-5314-1D9B-2578-7BA5EEBB08AD}"/>
                  </a:ext>
                </a:extLst>
              </p:cNvPr>
              <p:cNvSpPr/>
              <p:nvPr/>
            </p:nvSpPr>
            <p:spPr>
              <a:xfrm>
                <a:off x="9863854" y="4748976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41E31E7-D161-5AD5-B76E-684AACDF7703}"/>
                  </a:ext>
                </a:extLst>
              </p:cNvPr>
              <p:cNvSpPr/>
              <p:nvPr/>
            </p:nvSpPr>
            <p:spPr>
              <a:xfrm>
                <a:off x="9863854" y="1306633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27306D7-B3A4-ABD5-DEB6-6C654A7DF6F5}"/>
                  </a:ext>
                </a:extLst>
              </p:cNvPr>
              <p:cNvSpPr/>
              <p:nvPr/>
            </p:nvSpPr>
            <p:spPr>
              <a:xfrm>
                <a:off x="9863854" y="1987482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79C171B-0419-78C8-CA79-EA8C67D2711F}"/>
                  </a:ext>
                </a:extLst>
              </p:cNvPr>
              <p:cNvSpPr/>
              <p:nvPr/>
            </p:nvSpPr>
            <p:spPr>
              <a:xfrm>
                <a:off x="9863854" y="2677855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45AF80E-15C5-03D3-5DDC-DD3C95692684}"/>
                  </a:ext>
                </a:extLst>
              </p:cNvPr>
              <p:cNvSpPr/>
              <p:nvPr/>
            </p:nvSpPr>
            <p:spPr>
              <a:xfrm>
                <a:off x="9863854" y="3368229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9F92731-E60C-8CF6-FD0D-26DC55ACCFD4}"/>
                  </a:ext>
                </a:extLst>
              </p:cNvPr>
              <p:cNvSpPr/>
              <p:nvPr/>
            </p:nvSpPr>
            <p:spPr>
              <a:xfrm>
                <a:off x="9863854" y="4058603"/>
                <a:ext cx="1152126" cy="6903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AB8B659-643C-1D90-43BA-1BC0568B7A67}"/>
                </a:ext>
              </a:extLst>
            </p:cNvPr>
            <p:cNvSpPr/>
            <p:nvPr/>
          </p:nvSpPr>
          <p:spPr>
            <a:xfrm>
              <a:off x="6421749" y="5435607"/>
              <a:ext cx="1152127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0FCDEC0-7413-9A81-907E-26925F0B59D4}"/>
                </a:ext>
              </a:extLst>
            </p:cNvPr>
            <p:cNvSpPr/>
            <p:nvPr/>
          </p:nvSpPr>
          <p:spPr>
            <a:xfrm>
              <a:off x="5269623" y="5435607"/>
              <a:ext cx="1152127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4E98CF3-2F51-B397-A1CB-775097E8D3EF}"/>
                </a:ext>
              </a:extLst>
            </p:cNvPr>
            <p:cNvSpPr/>
            <p:nvPr/>
          </p:nvSpPr>
          <p:spPr>
            <a:xfrm>
              <a:off x="4117496" y="5435607"/>
              <a:ext cx="1152127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C154A25-C5F4-7423-5AFA-7E0C951FA5A8}"/>
                </a:ext>
              </a:extLst>
            </p:cNvPr>
            <p:cNvSpPr/>
            <p:nvPr/>
          </p:nvSpPr>
          <p:spPr>
            <a:xfrm>
              <a:off x="2907763" y="5435607"/>
              <a:ext cx="1209733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161DB06-4EE5-E754-7585-FB82CA049EA3}"/>
                </a:ext>
              </a:extLst>
            </p:cNvPr>
            <p:cNvSpPr/>
            <p:nvPr/>
          </p:nvSpPr>
          <p:spPr>
            <a:xfrm>
              <a:off x="1755636" y="5435607"/>
              <a:ext cx="1152127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8B702F5-2F0D-C972-0036-CFDDAA245147}"/>
                </a:ext>
              </a:extLst>
            </p:cNvPr>
            <p:cNvSpPr/>
            <p:nvPr/>
          </p:nvSpPr>
          <p:spPr>
            <a:xfrm>
              <a:off x="614333" y="5433259"/>
              <a:ext cx="1152126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03B8F0B-41B5-7EA5-F511-2652CD9FD0B4}"/>
                </a:ext>
              </a:extLst>
            </p:cNvPr>
            <p:cNvSpPr/>
            <p:nvPr/>
          </p:nvSpPr>
          <p:spPr>
            <a:xfrm>
              <a:off x="7562414" y="5442944"/>
              <a:ext cx="1152126" cy="67755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B399EA4-7C83-691B-5734-1E7E470F87CB}"/>
                </a:ext>
              </a:extLst>
            </p:cNvPr>
            <p:cNvSpPr/>
            <p:nvPr/>
          </p:nvSpPr>
          <p:spPr>
            <a:xfrm>
              <a:off x="8708635" y="5433108"/>
              <a:ext cx="1152126" cy="6903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2264986-D0E1-5702-11BA-48E1943C5FF2}"/>
                </a:ext>
              </a:extLst>
            </p:cNvPr>
            <p:cNvSpPr/>
            <p:nvPr/>
          </p:nvSpPr>
          <p:spPr>
            <a:xfrm>
              <a:off x="9859840" y="5442792"/>
              <a:ext cx="1152126" cy="67755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Placeholder 13">
              <a:extLst>
                <a:ext uri="{FF2B5EF4-FFF2-40B4-BE49-F238E27FC236}">
                  <a16:creationId xmlns:a16="http://schemas.microsoft.com/office/drawing/2014/main" id="{78D8CEC9-65EF-6921-9780-5E7D10A5C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4" t="3232"/>
            <a:stretch/>
          </p:blipFill>
          <p:spPr bwMode="auto">
            <a:xfrm>
              <a:off x="655423" y="2909225"/>
              <a:ext cx="1025624" cy="29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2" descr="Hero Group - Crunchbase Investor Profile &amp; Investments">
              <a:extLst>
                <a:ext uri="{FF2B5EF4-FFF2-40B4-BE49-F238E27FC236}">
                  <a16:creationId xmlns:a16="http://schemas.microsoft.com/office/drawing/2014/main" id="{18AA29FE-E23A-8E47-8B9A-74D4ECA7B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67" y="2104636"/>
              <a:ext cx="947086" cy="41750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10">
              <a:extLst>
                <a:ext uri="{FF2B5EF4-FFF2-40B4-BE49-F238E27FC236}">
                  <a16:creationId xmlns:a16="http://schemas.microsoft.com/office/drawing/2014/main" id="{67FCCD76-0DA9-A0E5-79AB-20E416A15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52" y="3572777"/>
              <a:ext cx="841605" cy="2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4">
              <a:extLst>
                <a:ext uri="{FF2B5EF4-FFF2-40B4-BE49-F238E27FC236}">
                  <a16:creationId xmlns:a16="http://schemas.microsoft.com/office/drawing/2014/main" id="{C173688D-0323-307A-9776-629E2628F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41" y="4176506"/>
              <a:ext cx="639441" cy="47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FBE167A-796B-DC90-C57B-CD5665D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32" y="4819845"/>
              <a:ext cx="856123" cy="453370"/>
            </a:xfrm>
            <a:prstGeom prst="rect">
              <a:avLst/>
            </a:prstGeom>
          </p:spPr>
        </p:pic>
        <p:pic>
          <p:nvPicPr>
            <p:cNvPr id="78" name="Picture 2" descr="Concrete Udyog | LinkedIn">
              <a:extLst>
                <a:ext uri="{FF2B5EF4-FFF2-40B4-BE49-F238E27FC236}">
                  <a16:creationId xmlns:a16="http://schemas.microsoft.com/office/drawing/2014/main" id="{BC1F34A4-5AE7-92BA-4BC9-373248C632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6" b="17148"/>
            <a:stretch/>
          </p:blipFill>
          <p:spPr bwMode="auto">
            <a:xfrm>
              <a:off x="812296" y="2174242"/>
              <a:ext cx="780685" cy="37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4" descr="C:\Users\Reetika\Desktop\logo.png">
              <a:extLst>
                <a:ext uri="{FF2B5EF4-FFF2-40B4-BE49-F238E27FC236}">
                  <a16:creationId xmlns:a16="http://schemas.microsoft.com/office/drawing/2014/main" id="{049966FB-B73B-3AF7-F0BE-9CCC710C1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599" y="1500475"/>
              <a:ext cx="727356" cy="34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BBCED90-D1D1-A724-F2EE-2DE108BC4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652" y="2188016"/>
              <a:ext cx="817245" cy="328786"/>
            </a:xfrm>
            <a:prstGeom prst="rect">
              <a:avLst/>
            </a:prstGeom>
          </p:spPr>
        </p:pic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85ABAA47-4DC5-E6E9-510F-1B15C5DC0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0" t="28545" r="13333" b="28667"/>
            <a:stretch/>
          </p:blipFill>
          <p:spPr bwMode="auto">
            <a:xfrm>
              <a:off x="7692623" y="2847597"/>
              <a:ext cx="855729" cy="34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3" descr="C:\Users\Reetika\Desktop\d.png">
              <a:extLst>
                <a:ext uri="{FF2B5EF4-FFF2-40B4-BE49-F238E27FC236}">
                  <a16:creationId xmlns:a16="http://schemas.microsoft.com/office/drawing/2014/main" id="{15F2D3E8-780F-9230-B207-A9E40C59C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893" y="3586417"/>
              <a:ext cx="781105" cy="25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9F11CF5-8979-23CA-5116-7D29752D4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8" r="6868" b="30479"/>
            <a:stretch/>
          </p:blipFill>
          <p:spPr>
            <a:xfrm>
              <a:off x="7713691" y="4274652"/>
              <a:ext cx="836183" cy="317803"/>
            </a:xfrm>
            <a:prstGeom prst="rect">
              <a:avLst/>
            </a:prstGeom>
          </p:spPr>
        </p:pic>
        <p:pic>
          <p:nvPicPr>
            <p:cNvPr id="84" name="Picture 4" descr="Palm Oil Giant Agrees to Set More Sustainable Standards in ...">
              <a:extLst>
                <a:ext uri="{FF2B5EF4-FFF2-40B4-BE49-F238E27FC236}">
                  <a16:creationId xmlns:a16="http://schemas.microsoft.com/office/drawing/2014/main" id="{F3FCFD23-72B8-BCD4-6BC9-74B7CAF7C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50" y="1482336"/>
              <a:ext cx="982563" cy="34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Happy Forgings">
              <a:extLst>
                <a:ext uri="{FF2B5EF4-FFF2-40B4-BE49-F238E27FC236}">
                  <a16:creationId xmlns:a16="http://schemas.microsoft.com/office/drawing/2014/main" id="{303027E2-AF7B-3373-7B6A-BD73DCB1B3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8" t="49405" r="10427" b="6482"/>
            <a:stretch/>
          </p:blipFill>
          <p:spPr bwMode="auto">
            <a:xfrm>
              <a:off x="7669659" y="4877734"/>
              <a:ext cx="924244" cy="337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7">
              <a:extLst>
                <a:ext uri="{FF2B5EF4-FFF2-40B4-BE49-F238E27FC236}">
                  <a16:creationId xmlns:a16="http://schemas.microsoft.com/office/drawing/2014/main" id="{E0FD5F71-BB4E-4D18-E8D8-34833A796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68" y="5562883"/>
              <a:ext cx="988867" cy="47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9" descr="Our Clients – Mahavir Industrial Corportion">
              <a:extLst>
                <a:ext uri="{FF2B5EF4-FFF2-40B4-BE49-F238E27FC236}">
                  <a16:creationId xmlns:a16="http://schemas.microsoft.com/office/drawing/2014/main" id="{24D68429-91B1-F1B7-E251-A61B260D2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827" y="5581226"/>
              <a:ext cx="1053130" cy="40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8" descr="Dhanuka Laboratories Ltd - Pharma Industry News">
              <a:extLst>
                <a:ext uri="{FF2B5EF4-FFF2-40B4-BE49-F238E27FC236}">
                  <a16:creationId xmlns:a16="http://schemas.microsoft.com/office/drawing/2014/main" id="{CE5AE040-1FFF-768D-1DDF-3788CB309B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6" b="18467"/>
            <a:stretch/>
          </p:blipFill>
          <p:spPr bwMode="auto">
            <a:xfrm>
              <a:off x="3007045" y="5517661"/>
              <a:ext cx="975855" cy="52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1" descr="C:\Users\Reetika\Desktop\rat.png">
              <a:extLst>
                <a:ext uri="{FF2B5EF4-FFF2-40B4-BE49-F238E27FC236}">
                  <a16:creationId xmlns:a16="http://schemas.microsoft.com/office/drawing/2014/main" id="{1C689183-12D4-C215-15A4-0C7BBADA8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133" y="5533255"/>
              <a:ext cx="849881" cy="42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5" descr="C:\Users\Reetika\Desktop\sael_logo.png">
              <a:extLst>
                <a:ext uri="{FF2B5EF4-FFF2-40B4-BE49-F238E27FC236}">
                  <a16:creationId xmlns:a16="http://schemas.microsoft.com/office/drawing/2014/main" id="{4F94708E-9FDE-78D6-6D16-10B9AB05C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676" y="5588125"/>
              <a:ext cx="804814" cy="41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RattanIndia">
              <a:extLst>
                <a:ext uri="{FF2B5EF4-FFF2-40B4-BE49-F238E27FC236}">
                  <a16:creationId xmlns:a16="http://schemas.microsoft.com/office/drawing/2014/main" id="{0BF72C82-709B-06F6-122E-D0460E919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790" y="5621889"/>
              <a:ext cx="919343" cy="22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C:\Users\Reetika\Desktop\logo1.png">
              <a:extLst>
                <a:ext uri="{FF2B5EF4-FFF2-40B4-BE49-F238E27FC236}">
                  <a16:creationId xmlns:a16="http://schemas.microsoft.com/office/drawing/2014/main" id="{6D3E8BBA-B192-5B1E-DFB1-78E3D3691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71" y="5548930"/>
              <a:ext cx="1093756" cy="479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E2E8AD62-E510-5FDC-97DE-92BC82F1F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2"/>
            <a:stretch/>
          </p:blipFill>
          <p:spPr>
            <a:xfrm>
              <a:off x="8874880" y="1468596"/>
              <a:ext cx="889641" cy="427467"/>
            </a:xfrm>
            <a:prstGeom prst="rect">
              <a:avLst/>
            </a:prstGeom>
          </p:spPr>
        </p:pic>
        <p:pic>
          <p:nvPicPr>
            <p:cNvPr id="107" name="Picture 16">
              <a:extLst>
                <a:ext uri="{FF2B5EF4-FFF2-40B4-BE49-F238E27FC236}">
                  <a16:creationId xmlns:a16="http://schemas.microsoft.com/office/drawing/2014/main" id="{28704D6C-0F28-00DC-65FF-7EABDC0C07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6"/>
            <a:stretch/>
          </p:blipFill>
          <p:spPr bwMode="auto">
            <a:xfrm>
              <a:off x="8816190" y="2085441"/>
              <a:ext cx="946285" cy="42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D817C630-E04C-A273-2D56-A3360480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170" y="2791381"/>
              <a:ext cx="888735" cy="506109"/>
            </a:xfrm>
            <a:prstGeom prst="rect">
              <a:avLst/>
            </a:prstGeom>
          </p:spPr>
        </p:pic>
        <p:pic>
          <p:nvPicPr>
            <p:cNvPr id="109" name="Picture 12" descr="File:HPM Chemicals &amp; Fertilizers (logo).png - Wikipedia">
              <a:extLst>
                <a:ext uri="{FF2B5EF4-FFF2-40B4-BE49-F238E27FC236}">
                  <a16:creationId xmlns:a16="http://schemas.microsoft.com/office/drawing/2014/main" id="{F72CCDA7-3AD5-2F8C-5D56-B59EC1009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521" y="3566682"/>
              <a:ext cx="880138" cy="39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1C23503-550B-CC3E-1314-81D6DAB6A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81" b="23037"/>
            <a:stretch/>
          </p:blipFill>
          <p:spPr>
            <a:xfrm>
              <a:off x="8761102" y="4145481"/>
              <a:ext cx="1030504" cy="551529"/>
            </a:xfrm>
            <a:prstGeom prst="rect">
              <a:avLst/>
            </a:prstGeom>
          </p:spPr>
        </p:pic>
        <p:pic>
          <p:nvPicPr>
            <p:cNvPr id="111" name="Picture 20" descr="C:\Users\Reetika\Desktop\jj.jpg">
              <a:extLst>
                <a:ext uri="{FF2B5EF4-FFF2-40B4-BE49-F238E27FC236}">
                  <a16:creationId xmlns:a16="http://schemas.microsoft.com/office/drawing/2014/main" id="{8FD08A51-10B4-6925-0467-BACB51B2F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7132" y="4804881"/>
              <a:ext cx="973253" cy="55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CF982693-3466-102D-29C2-545CB2F01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6017" y="5601325"/>
              <a:ext cx="935570" cy="348737"/>
            </a:xfrm>
            <a:prstGeom prst="rect">
              <a:avLst/>
            </a:prstGeom>
          </p:spPr>
        </p:pic>
        <p:pic>
          <p:nvPicPr>
            <p:cNvPr id="113" name="Picture 2" descr="Gemini Edibles &amp; Fats India Pvt. Ltd., - Home | Facebook">
              <a:extLst>
                <a:ext uri="{FF2B5EF4-FFF2-40B4-BE49-F238E27FC236}">
                  <a16:creationId xmlns:a16="http://schemas.microsoft.com/office/drawing/2014/main" id="{E261C2F9-8212-A99A-A935-0AA58FA2E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128" y="1410013"/>
              <a:ext cx="807298" cy="524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7">
              <a:extLst>
                <a:ext uri="{FF2B5EF4-FFF2-40B4-BE49-F238E27FC236}">
                  <a16:creationId xmlns:a16="http://schemas.microsoft.com/office/drawing/2014/main" id="{02BF94CD-7C58-F123-8868-6866285D1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999" y="2095116"/>
              <a:ext cx="939836" cy="44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4" descr="CAE Simulation Training Pvt. Ltd.">
              <a:extLst>
                <a:ext uri="{FF2B5EF4-FFF2-40B4-BE49-F238E27FC236}">
                  <a16:creationId xmlns:a16="http://schemas.microsoft.com/office/drawing/2014/main" id="{C436CF4C-63C9-0702-ADB7-BD809B11B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6894" y="2855227"/>
              <a:ext cx="822700" cy="34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6">
              <a:extLst>
                <a:ext uri="{FF2B5EF4-FFF2-40B4-BE49-F238E27FC236}">
                  <a16:creationId xmlns:a16="http://schemas.microsoft.com/office/drawing/2014/main" id="{844281FD-FB16-7E3D-4466-A7679A219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9090" y="3432978"/>
              <a:ext cx="667690" cy="55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B6C1F8C-4676-10B4-432F-CCC7BCD16B68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3D5A0F78-9EEE-12FF-9BD6-8DC8ABB4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39EF1EF-B04A-2CC1-4ADB-B6DAD87AEC9F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EE5B5A-155F-82B4-AC53-35EEA55F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398" y="4091989"/>
            <a:ext cx="1022976" cy="3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ivalaya Construction - HR Manager - Shivalaya Construction Co. Pvt Ltd |  LinkedIn">
            <a:extLst>
              <a:ext uri="{FF2B5EF4-FFF2-40B4-BE49-F238E27FC236}">
                <a16:creationId xmlns:a16="http://schemas.microsoft.com/office/drawing/2014/main" id="{CC45EEBE-6BED-265E-4A45-15923883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565" y="4722621"/>
            <a:ext cx="557523" cy="5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cumseh">
            <a:extLst>
              <a:ext uri="{FF2B5EF4-FFF2-40B4-BE49-F238E27FC236}">
                <a16:creationId xmlns:a16="http://schemas.microsoft.com/office/drawing/2014/main" id="{C43351A6-3BA5-987B-7CC2-7A48F3F4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04" y="5463853"/>
            <a:ext cx="1005843" cy="2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C:\Users\Sonali\Desktop\Clientele\logo_gd_goenka_group.gif">
            <a:extLst>
              <a:ext uri="{FF2B5EF4-FFF2-40B4-BE49-F238E27FC236}">
                <a16:creationId xmlns:a16="http://schemas.microsoft.com/office/drawing/2014/main" id="{DACF8174-14C5-830A-0E83-EBE0BBAB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9498" y="1353578"/>
            <a:ext cx="846312" cy="4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 descr="Jain Cord Industries Pvt Ltd in Behrampur,Delhi - Best Corporate Companies  in Delhi - Justdial">
            <a:extLst>
              <a:ext uri="{FF2B5EF4-FFF2-40B4-BE49-F238E27FC236}">
                <a16:creationId xmlns:a16="http://schemas.microsoft.com/office/drawing/2014/main" id="{2A23B8E5-D666-D767-C258-CEE133D23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 b="28904"/>
          <a:stretch/>
        </p:blipFill>
        <p:spPr bwMode="auto">
          <a:xfrm>
            <a:off x="2179283" y="1363819"/>
            <a:ext cx="918075" cy="4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>
            <a:extLst>
              <a:ext uri="{FF2B5EF4-FFF2-40B4-BE49-F238E27FC236}">
                <a16:creationId xmlns:a16="http://schemas.microsoft.com/office/drawing/2014/main" id="{7DC4EA94-F2AE-8E50-6066-6BF2C879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83" y="2846035"/>
            <a:ext cx="929978" cy="2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6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BA32616-3CA4-0EF4-53D0-EDAA4C86A97D}"/>
              </a:ext>
            </a:extLst>
          </p:cNvPr>
          <p:cNvSpPr/>
          <p:nvPr/>
        </p:nvSpPr>
        <p:spPr>
          <a:xfrm>
            <a:off x="5476419" y="418967"/>
            <a:ext cx="1132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mbria" pitchFamily="18" charset="0"/>
              </a:rPr>
              <a:t>WHY US</a:t>
            </a:r>
          </a:p>
        </p:txBody>
      </p:sp>
      <p:sp>
        <p:nvSpPr>
          <p:cNvPr id="56" name="Footer Placeholder 1">
            <a:extLst>
              <a:ext uri="{FF2B5EF4-FFF2-40B4-BE49-F238E27FC236}">
                <a16:creationId xmlns:a16="http://schemas.microsoft.com/office/drawing/2014/main" id="{10B39831-E2E7-8EE9-7B29-B0A58C6C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57" name="Slide Number Placeholder 2">
            <a:extLst>
              <a:ext uri="{FF2B5EF4-FFF2-40B4-BE49-F238E27FC236}">
                <a16:creationId xmlns:a16="http://schemas.microsoft.com/office/drawing/2014/main" id="{0C6EC3D6-CFC1-5FAA-5CDB-906563CD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16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06A432-B986-B8ED-20F0-5C5006180A2A}"/>
              </a:ext>
            </a:extLst>
          </p:cNvPr>
          <p:cNvGrpSpPr/>
          <p:nvPr/>
        </p:nvGrpSpPr>
        <p:grpSpPr>
          <a:xfrm>
            <a:off x="1651378" y="1158977"/>
            <a:ext cx="8941882" cy="5129285"/>
            <a:chOff x="1651378" y="899665"/>
            <a:chExt cx="8941882" cy="5129285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772C77F3-873F-0319-2F1A-BC8EC04E23FF}"/>
                </a:ext>
              </a:extLst>
            </p:cNvPr>
            <p:cNvSpPr/>
            <p:nvPr/>
          </p:nvSpPr>
          <p:spPr>
            <a:xfrm>
              <a:off x="1705970" y="990036"/>
              <a:ext cx="720000" cy="648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569636C9-46A7-5FF8-093A-23BDB4E79506}"/>
                </a:ext>
              </a:extLst>
            </p:cNvPr>
            <p:cNvSpPr/>
            <p:nvPr/>
          </p:nvSpPr>
          <p:spPr>
            <a:xfrm>
              <a:off x="1664662" y="3223490"/>
              <a:ext cx="720000" cy="648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262099-0A16-6296-98A5-255F9053F210}"/>
                </a:ext>
              </a:extLst>
            </p:cNvPr>
            <p:cNvSpPr txBox="1"/>
            <p:nvPr/>
          </p:nvSpPr>
          <p:spPr>
            <a:xfrm>
              <a:off x="2697989" y="953780"/>
              <a:ext cx="2662588" cy="40011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3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In-depth Understanding with wide </a:t>
              </a:r>
            </a:p>
            <a:p>
              <a:r>
                <a:rPr lang="en-US" sz="13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Industry Exposure</a:t>
              </a:r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16B4B36F-A9A9-18E0-BD9F-08D6D84A7E70}"/>
                </a:ext>
              </a:extLst>
            </p:cNvPr>
            <p:cNvSpPr/>
            <p:nvPr/>
          </p:nvSpPr>
          <p:spPr>
            <a:xfrm rot="16200000">
              <a:off x="9909260" y="997132"/>
              <a:ext cx="720000" cy="648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8" name="Group 36">
              <a:extLst>
                <a:ext uri="{FF2B5EF4-FFF2-40B4-BE49-F238E27FC236}">
                  <a16:creationId xmlns:a16="http://schemas.microsoft.com/office/drawing/2014/main" id="{3D2C5159-1A6D-3B93-113A-7232D6C55C08}"/>
                </a:ext>
              </a:extLst>
            </p:cNvPr>
            <p:cNvGrpSpPr/>
            <p:nvPr/>
          </p:nvGrpSpPr>
          <p:grpSpPr>
            <a:xfrm>
              <a:off x="2711638" y="2183045"/>
              <a:ext cx="3094305" cy="635768"/>
              <a:chOff x="5638262" y="2435755"/>
              <a:chExt cx="2649923" cy="60300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13DD00-C80A-7061-D4F7-39C43EEC4BB9}"/>
                  </a:ext>
                </a:extLst>
              </p:cNvPr>
              <p:cNvSpPr txBox="1"/>
              <p:nvPr/>
            </p:nvSpPr>
            <p:spPr>
              <a:xfrm>
                <a:off x="5638263" y="2435755"/>
                <a:ext cx="2200969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3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Quicker Turn-Around-Time (TAT)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A0EABC-30C1-2DD0-9C40-A2935095D21D}"/>
                  </a:ext>
                </a:extLst>
              </p:cNvPr>
              <p:cNvSpPr txBox="1"/>
              <p:nvPr/>
            </p:nvSpPr>
            <p:spPr>
              <a:xfrm>
                <a:off x="5638262" y="2659269"/>
                <a:ext cx="2649923" cy="379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Efficient Work Processes which results in reduction of Turn-Around-Time</a:t>
                </a:r>
              </a:p>
            </p:txBody>
          </p:sp>
        </p:grp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B36B900E-5485-982D-AB5D-4D5C1448090B}"/>
                </a:ext>
              </a:extLst>
            </p:cNvPr>
            <p:cNvSpPr/>
            <p:nvPr/>
          </p:nvSpPr>
          <p:spPr>
            <a:xfrm rot="16200000">
              <a:off x="9909260" y="2133304"/>
              <a:ext cx="720000" cy="648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10" name="Group 37">
              <a:extLst>
                <a:ext uri="{FF2B5EF4-FFF2-40B4-BE49-F238E27FC236}">
                  <a16:creationId xmlns:a16="http://schemas.microsoft.com/office/drawing/2014/main" id="{841FA4E9-85C5-C3D5-F246-BAEA3D2B1505}"/>
                </a:ext>
              </a:extLst>
            </p:cNvPr>
            <p:cNvGrpSpPr/>
            <p:nvPr/>
          </p:nvGrpSpPr>
          <p:grpSpPr>
            <a:xfrm>
              <a:off x="2711638" y="3169546"/>
              <a:ext cx="3125538" cy="601387"/>
              <a:chOff x="5638262" y="3466960"/>
              <a:chExt cx="2676670" cy="57039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5F9FA8-F641-BEE7-C12C-15AE29FB421C}"/>
                  </a:ext>
                </a:extLst>
              </p:cNvPr>
              <p:cNvSpPr txBox="1"/>
              <p:nvPr/>
            </p:nvSpPr>
            <p:spPr>
              <a:xfrm>
                <a:off x="5638263" y="3466960"/>
                <a:ext cx="2676669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300" b="1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Structured Solutions to suit Client’s Need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DB930B-723E-0D94-4332-BFF6AD48A737}"/>
                  </a:ext>
                </a:extLst>
              </p:cNvPr>
              <p:cNvSpPr txBox="1"/>
              <p:nvPr/>
            </p:nvSpPr>
            <p:spPr>
              <a:xfrm>
                <a:off x="5638262" y="3657866"/>
                <a:ext cx="2649923" cy="379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Offer diverse and customized Financial Solutions to Clients</a:t>
                </a:r>
              </a:p>
            </p:txBody>
          </p:sp>
        </p:grp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B957BC1B-26A2-6C0E-9C10-57903F9034BF}"/>
                </a:ext>
              </a:extLst>
            </p:cNvPr>
            <p:cNvSpPr/>
            <p:nvPr/>
          </p:nvSpPr>
          <p:spPr>
            <a:xfrm rot="16200000">
              <a:off x="9909260" y="3155250"/>
              <a:ext cx="720000" cy="648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92BB63-29FD-6001-8840-BA641977D3FF}"/>
                </a:ext>
              </a:extLst>
            </p:cNvPr>
            <p:cNvCxnSpPr/>
            <p:nvPr/>
          </p:nvCxnSpPr>
          <p:spPr>
            <a:xfrm flipV="1">
              <a:off x="6115695" y="899665"/>
              <a:ext cx="0" cy="512928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A118C6FD-087C-BF69-8A71-4F6C8672E07D}"/>
                </a:ext>
              </a:extLst>
            </p:cNvPr>
            <p:cNvGrpSpPr/>
            <p:nvPr/>
          </p:nvGrpSpPr>
          <p:grpSpPr>
            <a:xfrm>
              <a:off x="6613153" y="952119"/>
              <a:ext cx="3061294" cy="609156"/>
              <a:chOff x="885153" y="1291321"/>
              <a:chExt cx="2621653" cy="57776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4FED78-648E-FF25-A1E2-885C62E99678}"/>
                  </a:ext>
                </a:extLst>
              </p:cNvPr>
              <p:cNvSpPr txBox="1"/>
              <p:nvPr/>
            </p:nvSpPr>
            <p:spPr>
              <a:xfrm>
                <a:off x="1983337" y="1291321"/>
                <a:ext cx="1523469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/>
                <a:r>
                  <a:rPr lang="en-US" sz="1300" b="1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Optimum Cost of Funds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960A33-2BDF-EE7F-26E2-E835D9B63A28}"/>
                  </a:ext>
                </a:extLst>
              </p:cNvPr>
              <p:cNvSpPr txBox="1"/>
              <p:nvPr/>
            </p:nvSpPr>
            <p:spPr>
              <a:xfrm>
                <a:off x="885153" y="1489596"/>
                <a:ext cx="2621652" cy="379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r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Strive to provide the most Optimum Cost of Funds to Client  </a:t>
                </a:r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F3124915-8595-EF6D-84FB-B34B1A06A09D}"/>
                </a:ext>
              </a:extLst>
            </p:cNvPr>
            <p:cNvGrpSpPr/>
            <p:nvPr/>
          </p:nvGrpSpPr>
          <p:grpSpPr>
            <a:xfrm>
              <a:off x="6613153" y="2073530"/>
              <a:ext cx="3061294" cy="801441"/>
              <a:chOff x="885153" y="2468363"/>
              <a:chExt cx="2621653" cy="76014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F16B71-4204-B794-AAC9-ECE9852ABE52}"/>
                  </a:ext>
                </a:extLst>
              </p:cNvPr>
              <p:cNvSpPr txBox="1"/>
              <p:nvPr/>
            </p:nvSpPr>
            <p:spPr>
              <a:xfrm>
                <a:off x="1606311" y="2468363"/>
                <a:ext cx="1900495" cy="189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sz="13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Excellent Client Support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5841CE-0627-CD34-4986-66111C2F892F}"/>
                  </a:ext>
                </a:extLst>
              </p:cNvPr>
              <p:cNvSpPr txBox="1"/>
              <p:nvPr/>
            </p:nvSpPr>
            <p:spPr>
              <a:xfrm>
                <a:off x="885153" y="2659269"/>
                <a:ext cx="2621653" cy="569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r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enabled Prompt Client Servicing and Database Management makes us different from our Peers</a:t>
                </a:r>
              </a:p>
            </p:txBody>
          </p:sp>
        </p:grpSp>
        <p:grpSp>
          <p:nvGrpSpPr>
            <p:cNvPr id="16" name="Group 53">
              <a:extLst>
                <a:ext uri="{FF2B5EF4-FFF2-40B4-BE49-F238E27FC236}">
                  <a16:creationId xmlns:a16="http://schemas.microsoft.com/office/drawing/2014/main" id="{130C3136-1A57-28E0-2430-30D1DF6118CD}"/>
                </a:ext>
              </a:extLst>
            </p:cNvPr>
            <p:cNvGrpSpPr/>
            <p:nvPr/>
          </p:nvGrpSpPr>
          <p:grpSpPr>
            <a:xfrm>
              <a:off x="6613153" y="3122031"/>
              <a:ext cx="3061294" cy="1011539"/>
              <a:chOff x="885152" y="3476485"/>
              <a:chExt cx="2621653" cy="95941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A7E405-C4E0-D442-A492-D4DF4C6D7952}"/>
                  </a:ext>
                </a:extLst>
              </p:cNvPr>
              <p:cNvSpPr txBox="1"/>
              <p:nvPr/>
            </p:nvSpPr>
            <p:spPr>
              <a:xfrm>
                <a:off x="1047313" y="3476485"/>
                <a:ext cx="2459492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/>
                <a:r>
                  <a:rPr lang="en-US" sz="13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Strong Relationship with Banks &amp; FI’s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BC7E93-CD5C-DDC6-0163-123A6C5EA8EE}"/>
                  </a:ext>
                </a:extLst>
              </p:cNvPr>
              <p:cNvSpPr txBox="1"/>
              <p:nvPr/>
            </p:nvSpPr>
            <p:spPr>
              <a:xfrm>
                <a:off x="885152" y="3676916"/>
                <a:ext cx="2621653" cy="758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r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Strong Working Relationship with our associates including Banks and FI’s – Domestic &amp; Overseas including PSU’s, MNC’s &amp; Pvt. Banks</a:t>
                </a:r>
              </a:p>
            </p:txBody>
          </p:sp>
        </p:grp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89CB8D5E-5637-D637-3C60-EDDA051F8A64}"/>
                </a:ext>
              </a:extLst>
            </p:cNvPr>
            <p:cNvSpPr/>
            <p:nvPr/>
          </p:nvSpPr>
          <p:spPr>
            <a:xfrm>
              <a:off x="1651378" y="4352891"/>
              <a:ext cx="720000" cy="648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AD3F1053-AB06-3571-9279-B85934DACF43}"/>
                </a:ext>
              </a:extLst>
            </p:cNvPr>
            <p:cNvSpPr/>
            <p:nvPr/>
          </p:nvSpPr>
          <p:spPr>
            <a:xfrm>
              <a:off x="1651378" y="5373326"/>
              <a:ext cx="720000" cy="648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FABF6069-7C90-A7AA-80A7-CB0F4542EAF0}"/>
                </a:ext>
              </a:extLst>
            </p:cNvPr>
            <p:cNvGrpSpPr/>
            <p:nvPr/>
          </p:nvGrpSpPr>
          <p:grpSpPr>
            <a:xfrm>
              <a:off x="2698354" y="4293830"/>
              <a:ext cx="3094305" cy="801440"/>
              <a:chOff x="5638262" y="1460240"/>
              <a:chExt cx="2649923" cy="76014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BCC09C-9369-F723-16F9-7D2DF9674AC1}"/>
                  </a:ext>
                </a:extLst>
              </p:cNvPr>
              <p:cNvSpPr txBox="1"/>
              <p:nvPr/>
            </p:nvSpPr>
            <p:spPr>
              <a:xfrm>
                <a:off x="5638263" y="1460240"/>
                <a:ext cx="1208276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3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Experienced Team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74F76D-8EBB-595C-A5A0-BF6930E87AE9}"/>
                  </a:ext>
                </a:extLst>
              </p:cNvPr>
              <p:cNvSpPr txBox="1"/>
              <p:nvPr/>
            </p:nvSpPr>
            <p:spPr>
              <a:xfrm>
                <a:off x="5638262" y="1651145"/>
                <a:ext cx="2649923" cy="569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Perceptive &amp; judicious team comprising of CAs and MBAs having wide and varied experience of Banking &amp; Corporate Finance </a:t>
                </a:r>
              </a:p>
            </p:txBody>
          </p:sp>
        </p:grp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B3A796F-BA79-6983-B0C1-BF8DC554DCF0}"/>
                </a:ext>
              </a:extLst>
            </p:cNvPr>
            <p:cNvSpPr/>
            <p:nvPr/>
          </p:nvSpPr>
          <p:spPr>
            <a:xfrm rot="16200000">
              <a:off x="9895976" y="4296788"/>
              <a:ext cx="720000" cy="648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id="{20105E1F-850D-7E59-4B65-3E5D7DFA1060}"/>
                </a:ext>
              </a:extLst>
            </p:cNvPr>
            <p:cNvGrpSpPr/>
            <p:nvPr/>
          </p:nvGrpSpPr>
          <p:grpSpPr>
            <a:xfrm>
              <a:off x="2698354" y="5322342"/>
              <a:ext cx="3094305" cy="635768"/>
              <a:chOff x="5638262" y="2435755"/>
              <a:chExt cx="2649923" cy="60300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B11106-A94D-3F16-1E21-1E9DD4F502B1}"/>
                  </a:ext>
                </a:extLst>
              </p:cNvPr>
              <p:cNvSpPr txBox="1"/>
              <p:nvPr/>
            </p:nvSpPr>
            <p:spPr>
              <a:xfrm>
                <a:off x="5638263" y="2435755"/>
                <a:ext cx="1667393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sz="1300" b="1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Established Track Record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FD0B93-A076-6A53-A52B-400676428E27}"/>
                  </a:ext>
                </a:extLst>
              </p:cNvPr>
              <p:cNvSpPr txBox="1"/>
              <p:nvPr/>
            </p:nvSpPr>
            <p:spPr>
              <a:xfrm>
                <a:off x="5638262" y="2659269"/>
                <a:ext cx="2649923" cy="379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Rich Legacy of 28 years in providing Corporate Finance Advisory Services</a:t>
                </a:r>
              </a:p>
            </p:txBody>
          </p:sp>
        </p:grp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8797DA55-14F3-F1E8-4EEE-A002D6C832AD}"/>
                </a:ext>
              </a:extLst>
            </p:cNvPr>
            <p:cNvSpPr/>
            <p:nvPr/>
          </p:nvSpPr>
          <p:spPr>
            <a:xfrm rot="16200000">
              <a:off x="9895976" y="5332383"/>
              <a:ext cx="720000" cy="648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C5498E90-5EE1-09AE-2C16-1C07CB7C43E0}"/>
                </a:ext>
              </a:extLst>
            </p:cNvPr>
            <p:cNvGrpSpPr/>
            <p:nvPr/>
          </p:nvGrpSpPr>
          <p:grpSpPr>
            <a:xfrm>
              <a:off x="6599869" y="4284550"/>
              <a:ext cx="3061294" cy="809210"/>
              <a:chOff x="885153" y="1451438"/>
              <a:chExt cx="2621653" cy="76751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94127F-CDF0-7D64-0BCF-C288F338D055}"/>
                  </a:ext>
                </a:extLst>
              </p:cNvPr>
              <p:cNvSpPr txBox="1"/>
              <p:nvPr/>
            </p:nvSpPr>
            <p:spPr>
              <a:xfrm>
                <a:off x="1331537" y="1451438"/>
                <a:ext cx="2175269" cy="18974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/>
                <a:r>
                  <a:rPr lang="en-US" sz="1300" b="1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New Ideas &amp; Innovative Solutions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B7B654-88F3-A33C-D2F4-5E41EDE1C92B}"/>
                  </a:ext>
                </a:extLst>
              </p:cNvPr>
              <p:cNvSpPr txBox="1"/>
              <p:nvPr/>
            </p:nvSpPr>
            <p:spPr>
              <a:xfrm>
                <a:off x="885153" y="1649712"/>
                <a:ext cx="2621652" cy="569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r" defTabSz="914400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Constantly thinking &amp; innovating to introduce Cost Effective Structures, Products &amp; Solutions </a:t>
                </a:r>
              </a:p>
            </p:txBody>
          </p:sp>
        </p:grpSp>
        <p:grpSp>
          <p:nvGrpSpPr>
            <p:cNvPr id="24" name="Group 50">
              <a:extLst>
                <a:ext uri="{FF2B5EF4-FFF2-40B4-BE49-F238E27FC236}">
                  <a16:creationId xmlns:a16="http://schemas.microsoft.com/office/drawing/2014/main" id="{F7E2B2BA-8498-C655-FBCF-044C185E6906}"/>
                </a:ext>
              </a:extLst>
            </p:cNvPr>
            <p:cNvGrpSpPr/>
            <p:nvPr/>
          </p:nvGrpSpPr>
          <p:grpSpPr>
            <a:xfrm>
              <a:off x="6599869" y="5327943"/>
              <a:ext cx="3061294" cy="601387"/>
              <a:chOff x="885153" y="2468363"/>
              <a:chExt cx="2621653" cy="57039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E73604-2406-0AD3-4206-4F4921AFA4E7}"/>
                  </a:ext>
                </a:extLst>
              </p:cNvPr>
              <p:cNvSpPr txBox="1"/>
              <p:nvPr/>
            </p:nvSpPr>
            <p:spPr>
              <a:xfrm>
                <a:off x="896529" y="2468363"/>
                <a:ext cx="2610277" cy="1897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sz="13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Single Window Solution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AC2DE3-E197-8B03-3334-DE072D80275A}"/>
                  </a:ext>
                </a:extLst>
              </p:cNvPr>
              <p:cNvSpPr txBox="1"/>
              <p:nvPr/>
            </p:nvSpPr>
            <p:spPr>
              <a:xfrm>
                <a:off x="885153" y="2659269"/>
                <a:ext cx="2621653" cy="379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20000"/>
                  </a:spcBef>
                  <a:defRPr/>
                </a:pPr>
                <a:r>
                  <a:rPr lang="en-US" sz="1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Single Window Solutions for all the Corporate Finance Needs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C6A809-CB9A-D5AA-0489-7F9F49F63133}"/>
                </a:ext>
              </a:extLst>
            </p:cNvPr>
            <p:cNvSpPr txBox="1"/>
            <p:nvPr/>
          </p:nvSpPr>
          <p:spPr>
            <a:xfrm>
              <a:off x="2711639" y="1374770"/>
              <a:ext cx="3094305" cy="6001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en-US" sz="1300" dirty="0">
                  <a:latin typeface="Cambria" panose="02040503050406030204" pitchFamily="18" charset="0"/>
                  <a:ea typeface="Cambria" panose="02040503050406030204" pitchFamily="18" charset="0"/>
                </a:rPr>
                <a:t>Deep Business Understanding with Multi Sector focus, solution driven mind-set and result oriented approach </a:t>
              </a:r>
            </a:p>
          </p:txBody>
        </p:sp>
        <p:sp>
          <p:nvSpPr>
            <p:cNvPr id="74" name="Teardrop 73">
              <a:extLst>
                <a:ext uri="{FF2B5EF4-FFF2-40B4-BE49-F238E27FC236}">
                  <a16:creationId xmlns:a16="http://schemas.microsoft.com/office/drawing/2014/main" id="{C89B4194-D45C-EF1B-8130-0F505A4281FF}"/>
                </a:ext>
              </a:extLst>
            </p:cNvPr>
            <p:cNvSpPr/>
            <p:nvPr/>
          </p:nvSpPr>
          <p:spPr>
            <a:xfrm>
              <a:off x="1666934" y="2229472"/>
              <a:ext cx="720000" cy="648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76" name="Graphic 75" descr="Business Growth with solid fill">
              <a:extLst>
                <a:ext uri="{FF2B5EF4-FFF2-40B4-BE49-F238E27FC236}">
                  <a16:creationId xmlns:a16="http://schemas.microsoft.com/office/drawing/2014/main" id="{2E9068CD-1C34-DF15-9022-7F26AF94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70387" y="4458936"/>
              <a:ext cx="426575" cy="426575"/>
            </a:xfrm>
            <a:prstGeom prst="rect">
              <a:avLst/>
            </a:prstGeom>
          </p:spPr>
        </p:pic>
        <p:pic>
          <p:nvPicPr>
            <p:cNvPr id="78" name="Graphic 77" descr="Clipboard Checked with solid fill">
              <a:extLst>
                <a:ext uri="{FF2B5EF4-FFF2-40B4-BE49-F238E27FC236}">
                  <a16:creationId xmlns:a16="http://schemas.microsoft.com/office/drawing/2014/main" id="{AD1A7BC1-9420-9C11-DC10-FADA51B8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61081" y="1060250"/>
              <a:ext cx="426575" cy="426575"/>
            </a:xfrm>
            <a:prstGeom prst="rect">
              <a:avLst/>
            </a:prstGeom>
          </p:spPr>
        </p:pic>
        <p:pic>
          <p:nvPicPr>
            <p:cNvPr id="80" name="Graphic 79" descr="Stopwatch 75% with solid fill">
              <a:extLst>
                <a:ext uri="{FF2B5EF4-FFF2-40B4-BE49-F238E27FC236}">
                  <a16:creationId xmlns:a16="http://schemas.microsoft.com/office/drawing/2014/main" id="{9028BEDE-1982-8AC4-7B09-D6A259981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94337" y="2292292"/>
              <a:ext cx="469232" cy="469232"/>
            </a:xfrm>
            <a:prstGeom prst="rect">
              <a:avLst/>
            </a:prstGeom>
          </p:spPr>
        </p:pic>
        <p:pic>
          <p:nvPicPr>
            <p:cNvPr id="82" name="Graphic 81" descr="Bar graph with upward trend with solid fill">
              <a:extLst>
                <a:ext uri="{FF2B5EF4-FFF2-40B4-BE49-F238E27FC236}">
                  <a16:creationId xmlns:a16="http://schemas.microsoft.com/office/drawing/2014/main" id="{688B2D75-FE10-DF12-4B36-957C3E39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34537" y="5499896"/>
              <a:ext cx="352541" cy="352541"/>
            </a:xfrm>
            <a:prstGeom prst="rect">
              <a:avLst/>
            </a:prstGeom>
          </p:spPr>
        </p:pic>
        <p:pic>
          <p:nvPicPr>
            <p:cNvPr id="84" name="Graphic 83" descr="Blueprint with solid fill">
              <a:extLst>
                <a:ext uri="{FF2B5EF4-FFF2-40B4-BE49-F238E27FC236}">
                  <a16:creationId xmlns:a16="http://schemas.microsoft.com/office/drawing/2014/main" id="{25F184E6-073C-037F-8783-7C2BF3661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76861" y="3330276"/>
              <a:ext cx="352541" cy="352541"/>
            </a:xfrm>
            <a:prstGeom prst="rect">
              <a:avLst/>
            </a:prstGeom>
          </p:spPr>
        </p:pic>
        <p:pic>
          <p:nvPicPr>
            <p:cNvPr id="90" name="Graphic 89" descr="Greek Temple with solid fill">
              <a:extLst>
                <a:ext uri="{FF2B5EF4-FFF2-40B4-BE49-F238E27FC236}">
                  <a16:creationId xmlns:a16="http://schemas.microsoft.com/office/drawing/2014/main" id="{C020BBD1-F6D1-ADEA-80A9-95B739A5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82409" y="3249606"/>
              <a:ext cx="426575" cy="426575"/>
            </a:xfrm>
            <a:prstGeom prst="rect">
              <a:avLst/>
            </a:prstGeom>
          </p:spPr>
        </p:pic>
        <p:pic>
          <p:nvPicPr>
            <p:cNvPr id="94" name="Graphic 93" descr="Philanthropy with solid fill">
              <a:extLst>
                <a:ext uri="{FF2B5EF4-FFF2-40B4-BE49-F238E27FC236}">
                  <a16:creationId xmlns:a16="http://schemas.microsoft.com/office/drawing/2014/main" id="{0B539544-3860-33F0-BAA8-1C604F28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062200" y="1070320"/>
              <a:ext cx="426575" cy="426575"/>
            </a:xfrm>
            <a:prstGeom prst="rect">
              <a:avLst/>
            </a:prstGeom>
          </p:spPr>
        </p:pic>
        <p:pic>
          <p:nvPicPr>
            <p:cNvPr id="96" name="Graphic 95" descr="Internet with solid fill">
              <a:extLst>
                <a:ext uri="{FF2B5EF4-FFF2-40B4-BE49-F238E27FC236}">
                  <a16:creationId xmlns:a16="http://schemas.microsoft.com/office/drawing/2014/main" id="{81166177-0D4B-7BC8-231F-4C483A273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084926" y="2246520"/>
              <a:ext cx="426575" cy="426575"/>
            </a:xfrm>
            <a:prstGeom prst="rect">
              <a:avLst/>
            </a:prstGeom>
          </p:spPr>
        </p:pic>
        <p:pic>
          <p:nvPicPr>
            <p:cNvPr id="100" name="Graphic 99" descr="Good Idea with solid fill">
              <a:extLst>
                <a:ext uri="{FF2B5EF4-FFF2-40B4-BE49-F238E27FC236}">
                  <a16:creationId xmlns:a16="http://schemas.microsoft.com/office/drawing/2014/main" id="{FC858798-8D16-0B3D-AEE9-264A6EC63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090668" y="4394592"/>
              <a:ext cx="387795" cy="387795"/>
            </a:xfrm>
            <a:prstGeom prst="rect">
              <a:avLst/>
            </a:prstGeom>
          </p:spPr>
        </p:pic>
        <p:pic>
          <p:nvPicPr>
            <p:cNvPr id="104" name="Graphic 103" descr="Flowchart with solid fill">
              <a:extLst>
                <a:ext uri="{FF2B5EF4-FFF2-40B4-BE49-F238E27FC236}">
                  <a16:creationId xmlns:a16="http://schemas.microsoft.com/office/drawing/2014/main" id="{2D865133-0889-ABDE-4D4C-07BA35CEF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054141" y="5431911"/>
              <a:ext cx="426575" cy="426575"/>
            </a:xfrm>
            <a:prstGeom prst="rect">
              <a:avLst/>
            </a:prstGeom>
          </p:spPr>
        </p:pic>
      </p:grpSp>
      <p:pic>
        <p:nvPicPr>
          <p:cNvPr id="4" name="Graphic 3" descr="A curved brushstroke">
            <a:extLst>
              <a:ext uri="{FF2B5EF4-FFF2-40B4-BE49-F238E27FC236}">
                <a16:creationId xmlns:a16="http://schemas.microsoft.com/office/drawing/2014/main" id="{1AFBFD5A-0DB8-6EB3-F65F-4661CED74C3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t="38109" b="35099"/>
          <a:stretch/>
        </p:blipFill>
        <p:spPr>
          <a:xfrm>
            <a:off x="3233716" y="719510"/>
            <a:ext cx="6087703" cy="4336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883B12-5550-4CC9-CB57-85352FD3F4F2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B6DE75-0693-06AA-7140-BBD963278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52B53C-7297-284B-B909-189B630482E6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91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45399FD-76F1-6559-BA48-16D5CF27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2FEC071-3489-CF46-032E-549E37AE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17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683861-D1AA-95F9-4C02-060AA13DC60E}"/>
              </a:ext>
            </a:extLst>
          </p:cNvPr>
          <p:cNvGrpSpPr/>
          <p:nvPr/>
        </p:nvGrpSpPr>
        <p:grpSpPr>
          <a:xfrm>
            <a:off x="1121322" y="1216262"/>
            <a:ext cx="10137769" cy="4994213"/>
            <a:chOff x="1121322" y="1328806"/>
            <a:chExt cx="10137769" cy="499421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C257131-7BF3-7B3F-7C91-F4A3D50B0080}"/>
                </a:ext>
              </a:extLst>
            </p:cNvPr>
            <p:cNvGrpSpPr/>
            <p:nvPr/>
          </p:nvGrpSpPr>
          <p:grpSpPr>
            <a:xfrm>
              <a:off x="1121322" y="5690057"/>
              <a:ext cx="1849341" cy="632962"/>
              <a:chOff x="459404" y="5235038"/>
              <a:chExt cx="3043661" cy="63296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FF63A8-0175-C65E-9D38-69632BA36AC6}"/>
                  </a:ext>
                </a:extLst>
              </p:cNvPr>
              <p:cNvSpPr txBox="1"/>
              <p:nvPr/>
            </p:nvSpPr>
            <p:spPr>
              <a:xfrm>
                <a:off x="459406" y="5235038"/>
                <a:ext cx="3043659" cy="30777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Mr. Rajen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Dutta</a:t>
                </a:r>
                <a:endPara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3F658E-8D56-0C0B-63E2-A10C549F3851}"/>
                  </a:ext>
                </a:extLst>
              </p:cNvPr>
              <p:cNvSpPr txBox="1"/>
              <p:nvPr/>
            </p:nvSpPr>
            <p:spPr>
              <a:xfrm>
                <a:off x="459404" y="5560223"/>
                <a:ext cx="3043661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Co-Founder &amp; CEO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9D4DB5-2AD9-03B0-2573-A9B49A0C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68" y="1338478"/>
              <a:ext cx="1849343" cy="178455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F5A7EE-7CF0-06DA-95BC-131AA1E35198}"/>
                </a:ext>
              </a:extLst>
            </p:cNvPr>
            <p:cNvGrpSpPr/>
            <p:nvPr/>
          </p:nvGrpSpPr>
          <p:grpSpPr>
            <a:xfrm>
              <a:off x="1129852" y="3149402"/>
              <a:ext cx="1854459" cy="632962"/>
              <a:chOff x="459404" y="5316926"/>
              <a:chExt cx="3043661" cy="63296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B4DE4-0643-D69F-4D6E-876E92087DA6}"/>
                  </a:ext>
                </a:extLst>
              </p:cNvPr>
              <p:cNvSpPr txBox="1"/>
              <p:nvPr/>
            </p:nvSpPr>
            <p:spPr>
              <a:xfrm>
                <a:off x="459406" y="5316926"/>
                <a:ext cx="3043659" cy="3077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Mr. Manish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Dutta</a:t>
                </a:r>
                <a:endPara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BF0EDD-FD9B-D459-A220-444F8752E48B}"/>
                  </a:ext>
                </a:extLst>
              </p:cNvPr>
              <p:cNvSpPr txBox="1"/>
              <p:nvPr/>
            </p:nvSpPr>
            <p:spPr>
              <a:xfrm>
                <a:off x="459404" y="5642111"/>
                <a:ext cx="3043661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Founder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FA421E-B5BD-D377-50B8-C99F0DBA29EA}"/>
                </a:ext>
              </a:extLst>
            </p:cNvPr>
            <p:cNvSpPr txBox="1"/>
            <p:nvPr/>
          </p:nvSpPr>
          <p:spPr>
            <a:xfrm>
              <a:off x="3109388" y="1328806"/>
              <a:ext cx="8149703" cy="2462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Rich experience of 30 years plus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Driven by a desire to bring Professional approach to servicing in Corporate Finance domain, founded Investeurs in 1994 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Supported creation and execution of “Turnaround Strategies” for multiple diversified firms; has significant experience of working with HNIs, Private equity firms in pre-deal diligence and post-deal strategy.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Holds a Management Degree from Amity University</a:t>
              </a:r>
            </a:p>
            <a:p>
              <a:pPr algn="just"/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CC15C9F-3BB0-8A19-89C3-566BCC45C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4" t="4981" r="12743" b="29121"/>
            <a:stretch/>
          </p:blipFill>
          <p:spPr bwMode="auto">
            <a:xfrm>
              <a:off x="1141861" y="3845334"/>
              <a:ext cx="1828801" cy="182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A1E458-4C0C-1DA6-E4CF-B1132C99F631}"/>
                </a:ext>
              </a:extLst>
            </p:cNvPr>
            <p:cNvSpPr txBox="1"/>
            <p:nvPr/>
          </p:nvSpPr>
          <p:spPr>
            <a:xfrm>
              <a:off x="3101613" y="3845335"/>
              <a:ext cx="8136380" cy="2462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Extensive experience of over 28 years of working with Emerging, Mid and Large size businesses in the areas of “Corporate financing”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Played significant role in 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laying the architectural framework, strategy formulation and </a:t>
              </a:r>
              <a:r>
                <a:rPr lang="en-US" sz="1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shaping the Company’s progressive growth over the years.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Combines deep operational knowledge and broad strategic insight for delivering Client specific Solutions.</a:t>
              </a:r>
              <a:endPara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Holds Bachelors’ Honors degree in Commerce from Delhi University &amp; a Diploma in Finance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Box 3">
            <a:extLst>
              <a:ext uri="{FF2B5EF4-FFF2-40B4-BE49-F238E27FC236}">
                <a16:creationId xmlns:a16="http://schemas.microsoft.com/office/drawing/2014/main" id="{6BE22E00-7797-002D-3F6D-1FE0F89F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62" y="487084"/>
            <a:ext cx="11107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OUR LEADERS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617AD-1795-2A09-90DB-595E5D5E4D9D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D8475A-12A5-28DD-C827-30BF44EDD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0A9A29-B251-ECB4-0094-DC83636A359D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pic>
        <p:nvPicPr>
          <p:cNvPr id="16" name="Graphic 15" descr="A curved brushstroke">
            <a:extLst>
              <a:ext uri="{FF2B5EF4-FFF2-40B4-BE49-F238E27FC236}">
                <a16:creationId xmlns:a16="http://schemas.microsoft.com/office/drawing/2014/main" id="{C30A5B70-C9D2-709D-3691-DD29A9C73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6289" b="36666"/>
          <a:stretch/>
        </p:blipFill>
        <p:spPr>
          <a:xfrm>
            <a:off x="3064904" y="740455"/>
            <a:ext cx="6087703" cy="4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7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C43692-8E97-92A4-8CAC-FEB2D04B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62" y="487084"/>
            <a:ext cx="11107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ambria" pitchFamily="18" charset="0"/>
                <a:cs typeface="Times New Roman" pitchFamily="18" charset="0"/>
              </a:rPr>
              <a:t>TASK MASTERS</a:t>
            </a:r>
          </a:p>
        </p:txBody>
      </p:sp>
      <p:pic>
        <p:nvPicPr>
          <p:cNvPr id="5" name="Graphic 4" descr="A curved brushstroke">
            <a:extLst>
              <a:ext uri="{FF2B5EF4-FFF2-40B4-BE49-F238E27FC236}">
                <a16:creationId xmlns:a16="http://schemas.microsoft.com/office/drawing/2014/main" id="{7813D224-8709-7E7D-7418-B3A090F63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289" b="36666"/>
          <a:stretch/>
        </p:blipFill>
        <p:spPr>
          <a:xfrm>
            <a:off x="3064904" y="740455"/>
            <a:ext cx="6087703" cy="4377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0636E-CC7C-2C54-C9DA-98A90F208A5F}"/>
              </a:ext>
            </a:extLst>
          </p:cNvPr>
          <p:cNvSpPr/>
          <p:nvPr/>
        </p:nvSpPr>
        <p:spPr>
          <a:xfrm>
            <a:off x="3296231" y="3117397"/>
            <a:ext cx="2682000" cy="1220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Dy. Vice President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 Trade Finance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 Expertise: 19 years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navneet@investeurs.com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1D904-E14B-71B5-A622-3FBD51FA0221}"/>
              </a:ext>
            </a:extLst>
          </p:cNvPr>
          <p:cNvSpPr/>
          <p:nvPr/>
        </p:nvSpPr>
        <p:spPr>
          <a:xfrm>
            <a:off x="3323950" y="1478372"/>
            <a:ext cx="2658969" cy="12198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Dy. Vice President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Domestic Trade Finance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 Expertise: 21 years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brij.k@investeurs.com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8CCD66C-B93D-8E51-160A-3421EE589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t="8952" r="16981" b="18002"/>
          <a:stretch/>
        </p:blipFill>
        <p:spPr bwMode="auto">
          <a:xfrm>
            <a:off x="1965999" y="1138845"/>
            <a:ext cx="1295400" cy="157300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878297-2B7D-E741-F7DA-CAE70630B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8" t="42202" r="35695" b="41472"/>
          <a:stretch/>
        </p:blipFill>
        <p:spPr bwMode="auto">
          <a:xfrm>
            <a:off x="6119479" y="1140565"/>
            <a:ext cx="1295401" cy="15659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AA4152-311B-F72F-A016-E9BEDFC7044B}"/>
              </a:ext>
            </a:extLst>
          </p:cNvPr>
          <p:cNvSpPr/>
          <p:nvPr/>
        </p:nvSpPr>
        <p:spPr>
          <a:xfrm>
            <a:off x="7477432" y="1470888"/>
            <a:ext cx="2682000" cy="1220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Dy. Vice President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Finance &amp; Accounts 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 Expertise: 21 years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ravi@investeurs.com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C1B3FB-6F2F-9B0B-C643-E3B541535F91}"/>
              </a:ext>
            </a:extLst>
          </p:cNvPr>
          <p:cNvSpPr/>
          <p:nvPr/>
        </p:nvSpPr>
        <p:spPr>
          <a:xfrm>
            <a:off x="5511752" y="4782965"/>
            <a:ext cx="2682000" cy="1220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Asst. Vice President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Debt Syndication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 Expertise: 10 years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amit@investeurs.com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00EEB-2E17-BFD4-8D4C-70FFCBB9F88A}"/>
              </a:ext>
            </a:extLst>
          </p:cNvPr>
          <p:cNvSpPr/>
          <p:nvPr/>
        </p:nvSpPr>
        <p:spPr>
          <a:xfrm>
            <a:off x="7483079" y="3155015"/>
            <a:ext cx="2682000" cy="1220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Asst. Vice President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Development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 Expertise: 16 years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reetika@investeurs.com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4" descr="...">
            <a:extLst>
              <a:ext uri="{FF2B5EF4-FFF2-40B4-BE49-F238E27FC236}">
                <a16:creationId xmlns:a16="http://schemas.microsoft.com/office/drawing/2014/main" id="{DC5246E6-3A9B-CAA5-0B3B-87CCC046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42" y="2797807"/>
            <a:ext cx="1296000" cy="154052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853B58B-D152-E1FF-B2D8-2FD93CC6D348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B476B6-E164-6CDE-5B37-B2B15E40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B4C295-37CF-49CA-3E35-055B7B5F7D83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1CB789D8-EA95-1415-9467-6B21B4F3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BDADD-ABF4-4E48-832B-54C577950E41}"/>
              </a:ext>
            </a:extLst>
          </p:cNvPr>
          <p:cNvSpPr txBox="1"/>
          <p:nvPr/>
        </p:nvSpPr>
        <p:spPr>
          <a:xfrm>
            <a:off x="3324766" y="1138845"/>
            <a:ext cx="2658969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Mr.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Bijender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Kumar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1E7C6-4D52-4E55-516D-4D1AF3C1EB1E}"/>
              </a:ext>
            </a:extLst>
          </p:cNvPr>
          <p:cNvSpPr txBox="1"/>
          <p:nvPr/>
        </p:nvSpPr>
        <p:spPr>
          <a:xfrm>
            <a:off x="7470057" y="1141125"/>
            <a:ext cx="2704663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Mr. Ravi Kumar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A32FC-7E0E-D040-F197-78C635D8E21F}"/>
              </a:ext>
            </a:extLst>
          </p:cNvPr>
          <p:cNvSpPr txBox="1"/>
          <p:nvPr/>
        </p:nvSpPr>
        <p:spPr>
          <a:xfrm>
            <a:off x="3302758" y="2765207"/>
            <a:ext cx="2682000" cy="319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Mr. Navneet Chauhan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B0048-E5EF-E7AB-79E0-E886873A704D}"/>
              </a:ext>
            </a:extLst>
          </p:cNvPr>
          <p:cNvSpPr txBox="1"/>
          <p:nvPr/>
        </p:nvSpPr>
        <p:spPr>
          <a:xfrm>
            <a:off x="7492721" y="2789265"/>
            <a:ext cx="2682000" cy="319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Ms. Reetika Sharma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9DAA2-0761-4CE3-550F-45FA02F81FC4}"/>
              </a:ext>
            </a:extLst>
          </p:cNvPr>
          <p:cNvSpPr txBox="1"/>
          <p:nvPr/>
        </p:nvSpPr>
        <p:spPr>
          <a:xfrm>
            <a:off x="5503097" y="4434782"/>
            <a:ext cx="2688945" cy="319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Mr. Amit Ghosh 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69365856-235C-9E2F-D77B-B2EB845F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18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28" name="Picture 2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8D707EB-C58F-8863-1AF0-907C715B8C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7" y="4433350"/>
            <a:ext cx="1296000" cy="157054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34" y="2804766"/>
            <a:ext cx="1296000" cy="15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BD7352-BB57-81D3-FF4A-77F823928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22680"/>
              </p:ext>
            </p:extLst>
          </p:nvPr>
        </p:nvGraphicFramePr>
        <p:xfrm>
          <a:off x="2362657" y="4179004"/>
          <a:ext cx="7456592" cy="19660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Head Office</a:t>
                      </a:r>
                    </a:p>
                  </a:txBody>
                  <a:tcPr marL="100584" marR="100584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-273050" defTabSz="457200">
                        <a:spcBef>
                          <a:spcPts val="300"/>
                        </a:spcBef>
                        <a:buClr>
                          <a:srgbClr val="002060"/>
                        </a:buClr>
                        <a:buSzPct val="85000"/>
                        <a:tabLst>
                          <a:tab pos="347663" algn="l"/>
                          <a:tab pos="1184275" algn="l"/>
                          <a:tab pos="2098675" algn="l"/>
                          <a:tab pos="3013075" algn="l"/>
                          <a:tab pos="3927475" algn="l"/>
                          <a:tab pos="4841875" algn="l"/>
                          <a:tab pos="5756275" algn="l"/>
                          <a:tab pos="6670675" algn="l"/>
                          <a:tab pos="7585075" algn="l"/>
                          <a:tab pos="8499475" algn="l"/>
                          <a:tab pos="9413875" algn="l"/>
                          <a:tab pos="10328275" algn="l"/>
                        </a:tabLs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Unit No.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CT-1-05-008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Emaar Capital Tower-1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273050" indent="-273050" defTabSz="457200">
                        <a:spcBef>
                          <a:spcPts val="300"/>
                        </a:spcBef>
                        <a:buClr>
                          <a:srgbClr val="002060"/>
                        </a:buClr>
                        <a:buSzPct val="85000"/>
                        <a:tabLst>
                          <a:tab pos="347663" algn="l"/>
                          <a:tab pos="1184275" algn="l"/>
                          <a:tab pos="2098675" algn="l"/>
                          <a:tab pos="3013075" algn="l"/>
                          <a:tab pos="3927475" algn="l"/>
                          <a:tab pos="4841875" algn="l"/>
                          <a:tab pos="5756275" algn="l"/>
                          <a:tab pos="6670675" algn="l"/>
                          <a:tab pos="7585075" algn="l"/>
                          <a:tab pos="8499475" algn="l"/>
                          <a:tab pos="9413875" algn="l"/>
                          <a:tab pos="10328275" algn="l"/>
                        </a:tabLs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Sector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26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M.G. Road, Gurugram - 122002</a:t>
                      </a:r>
                    </a:p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85000"/>
                        <a:buFontTx/>
                        <a:buNone/>
                        <a:tabLst>
                          <a:tab pos="347663" algn="l"/>
                          <a:tab pos="1184275" algn="l"/>
                          <a:tab pos="2098675" algn="l"/>
                          <a:tab pos="3013075" algn="l"/>
                          <a:tab pos="3927475" algn="l"/>
                          <a:tab pos="4841875" algn="l"/>
                          <a:tab pos="5756275" algn="l"/>
                          <a:tab pos="6670675" algn="l"/>
                          <a:tab pos="7585075" algn="l"/>
                          <a:tab pos="8499475" algn="l"/>
                          <a:tab pos="9413875" algn="l"/>
                          <a:tab pos="10328275" algn="l"/>
                        </a:tabLst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+91-124-4445300–15 Fax: +91-124-4445320</a:t>
                      </a:r>
                    </a:p>
                  </a:txBody>
                  <a:tcPr marL="100584" marR="100584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7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Branch Office</a:t>
                      </a:r>
                    </a:p>
                  </a:txBody>
                  <a:tcPr marL="100584" marR="100584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Delhi: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Berry </a:t>
                      </a:r>
                      <a:r>
                        <a:rPr lang="en-US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Coworks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101, 27 New Delhi House, </a:t>
                      </a:r>
                      <a:r>
                        <a:rPr lang="en-US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Barakhamba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Road, Connaught Lane, Delhi 110001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Jaipur: </a:t>
                      </a:r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M/S Suits Workspaces Pvt. Ltd., D-251, Hanumans Nagar, Vaishali, Jaipur, Rajasthan 302021</a:t>
                      </a:r>
                    </a:p>
                  </a:txBody>
                  <a:tcPr marL="100584" marR="100584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D593BB4-C137-50A5-14CF-73673CFCE55D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2EE7C6-4A9A-35E0-F745-28EC9C3A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2FDF06-3174-2769-D248-C5C5D849D915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8E73A7-09C2-344F-AB37-30D622CE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D5239-0B1F-0E02-5D7D-447C1E1A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19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10" name="Picture 9" descr="A large glass building with a fountain in front of it">
            <a:extLst>
              <a:ext uri="{FF2B5EF4-FFF2-40B4-BE49-F238E27FC236}">
                <a16:creationId xmlns:a16="http://schemas.microsoft.com/office/drawing/2014/main" id="{C5DBED61-828D-FA6C-1A9F-527F89EF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2362657" y="530086"/>
            <a:ext cx="7456592" cy="35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FD6BD8-8843-7D80-C8DA-C0AA3E71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0F162-DA87-B181-BD6B-1BBC9A05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2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B0A2B4-04AA-2EB2-487A-E922852F3393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E23FE0-014B-A4F7-1E9F-5EE4D172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AB0C43-8AE9-32B5-54F9-3A9D7C85BB95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DD2D96-876C-4888-019D-A7F3C9204216}"/>
              </a:ext>
            </a:extLst>
          </p:cNvPr>
          <p:cNvGrpSpPr/>
          <p:nvPr/>
        </p:nvGrpSpPr>
        <p:grpSpPr>
          <a:xfrm>
            <a:off x="3765870" y="1186517"/>
            <a:ext cx="4513841" cy="5151635"/>
            <a:chOff x="3712862" y="656434"/>
            <a:chExt cx="4513841" cy="5151635"/>
          </a:xfrm>
        </p:grpSpPr>
        <p:sp>
          <p:nvSpPr>
            <p:cNvPr id="76" name="Rounded Rectangle 37">
              <a:extLst>
                <a:ext uri="{FF2B5EF4-FFF2-40B4-BE49-F238E27FC236}">
                  <a16:creationId xmlns:a16="http://schemas.microsoft.com/office/drawing/2014/main" id="{28ED57A0-59A3-41B0-040F-D3AF75AE4C26}"/>
                </a:ext>
              </a:extLst>
            </p:cNvPr>
            <p:cNvSpPr/>
            <p:nvPr/>
          </p:nvSpPr>
          <p:spPr>
            <a:xfrm>
              <a:off x="3717002" y="659772"/>
              <a:ext cx="4462810" cy="52053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0" name="Rounded Rectangle 48">
              <a:extLst>
                <a:ext uri="{FF2B5EF4-FFF2-40B4-BE49-F238E27FC236}">
                  <a16:creationId xmlns:a16="http://schemas.microsoft.com/office/drawing/2014/main" id="{AB5F6417-F07D-FF8A-5F05-F7221837A73D}"/>
                </a:ext>
              </a:extLst>
            </p:cNvPr>
            <p:cNvSpPr/>
            <p:nvPr/>
          </p:nvSpPr>
          <p:spPr>
            <a:xfrm>
              <a:off x="3712862" y="1240407"/>
              <a:ext cx="4464000" cy="52053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3" name="Graphic 82" descr="Target outline">
              <a:extLst>
                <a:ext uri="{FF2B5EF4-FFF2-40B4-BE49-F238E27FC236}">
                  <a16:creationId xmlns:a16="http://schemas.microsoft.com/office/drawing/2014/main" id="{E07A1A6B-C69F-7B16-E345-D5D904FEA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3975" y="656434"/>
              <a:ext cx="516155" cy="516155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A94C67-E675-3977-5316-49BD831172B6}"/>
                </a:ext>
              </a:extLst>
            </p:cNvPr>
            <p:cNvSpPr txBox="1"/>
            <p:nvPr/>
          </p:nvSpPr>
          <p:spPr>
            <a:xfrm>
              <a:off x="4383314" y="689321"/>
              <a:ext cx="3749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Vision and Mission Statement</a:t>
              </a:r>
              <a:endParaRPr lang="en-IN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129C9AB-1E69-31D7-F8C0-7D39535D555E}"/>
                </a:ext>
              </a:extLst>
            </p:cNvPr>
            <p:cNvSpPr txBox="1"/>
            <p:nvPr/>
          </p:nvSpPr>
          <p:spPr>
            <a:xfrm>
              <a:off x="4694503" y="1250804"/>
              <a:ext cx="2560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Company Overview</a:t>
              </a:r>
              <a:endParaRPr lang="en-IN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8" name="Rounded Rectangle 63">
              <a:extLst>
                <a:ext uri="{FF2B5EF4-FFF2-40B4-BE49-F238E27FC236}">
                  <a16:creationId xmlns:a16="http://schemas.microsoft.com/office/drawing/2014/main" id="{83EF7FC0-F1EE-8570-138C-32029AAD1B6B}"/>
                </a:ext>
              </a:extLst>
            </p:cNvPr>
            <p:cNvSpPr/>
            <p:nvPr/>
          </p:nvSpPr>
          <p:spPr>
            <a:xfrm>
              <a:off x="3712862" y="1817300"/>
              <a:ext cx="4464000" cy="52053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FF47399-5195-5A1A-0B3F-7A372E27613A}"/>
                </a:ext>
              </a:extLst>
            </p:cNvPr>
            <p:cNvSpPr txBox="1"/>
            <p:nvPr/>
          </p:nvSpPr>
          <p:spPr>
            <a:xfrm>
              <a:off x="4151090" y="1856266"/>
              <a:ext cx="3749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Our Services</a:t>
              </a:r>
              <a:endParaRPr lang="en-IN" sz="20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2" name="Rounded Rectangle 74">
              <a:extLst>
                <a:ext uri="{FF2B5EF4-FFF2-40B4-BE49-F238E27FC236}">
                  <a16:creationId xmlns:a16="http://schemas.microsoft.com/office/drawing/2014/main" id="{4E8B5023-6506-1723-79EB-038B437CA531}"/>
                </a:ext>
              </a:extLst>
            </p:cNvPr>
            <p:cNvSpPr/>
            <p:nvPr/>
          </p:nvSpPr>
          <p:spPr>
            <a:xfrm flipH="1">
              <a:off x="3726510" y="2411310"/>
              <a:ext cx="4464000" cy="52053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8B20BB8-7984-506C-B126-E0D56CB23EEA}"/>
                </a:ext>
              </a:extLst>
            </p:cNvPr>
            <p:cNvSpPr txBox="1"/>
            <p:nvPr/>
          </p:nvSpPr>
          <p:spPr>
            <a:xfrm>
              <a:off x="4288618" y="2447667"/>
              <a:ext cx="3764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Industry Exposure</a:t>
              </a:r>
              <a:endParaRPr lang="en-IN" sz="20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64" name="Graphic 163" descr="Clipboard Checked outline">
              <a:extLst>
                <a:ext uri="{FF2B5EF4-FFF2-40B4-BE49-F238E27FC236}">
                  <a16:creationId xmlns:a16="http://schemas.microsoft.com/office/drawing/2014/main" id="{3CEE73A6-3726-6A69-FF73-35DBD8397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88868" y="1813129"/>
              <a:ext cx="469232" cy="46923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33E356-DDF5-E472-96D3-D71945182346}"/>
                </a:ext>
              </a:extLst>
            </p:cNvPr>
            <p:cNvGrpSpPr/>
            <p:nvPr/>
          </p:nvGrpSpPr>
          <p:grpSpPr>
            <a:xfrm>
              <a:off x="3734949" y="3557084"/>
              <a:ext cx="4491754" cy="2250985"/>
              <a:chOff x="3734949" y="3261657"/>
              <a:chExt cx="4491754" cy="2250985"/>
            </a:xfrm>
          </p:grpSpPr>
          <p:sp>
            <p:nvSpPr>
              <p:cNvPr id="98" name="Rounded Rectangle 83">
                <a:extLst>
                  <a:ext uri="{FF2B5EF4-FFF2-40B4-BE49-F238E27FC236}">
                    <a16:creationId xmlns:a16="http://schemas.microsoft.com/office/drawing/2014/main" id="{21126190-EBF0-6445-24E9-2475D38C5D4D}"/>
                  </a:ext>
                </a:extLst>
              </p:cNvPr>
              <p:cNvSpPr/>
              <p:nvPr/>
            </p:nvSpPr>
            <p:spPr>
              <a:xfrm flipH="1">
                <a:off x="3734949" y="3261657"/>
                <a:ext cx="4464000" cy="520531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DF51529-F7C3-60F0-6448-8CFDABFC62B1}"/>
                  </a:ext>
                </a:extLst>
              </p:cNvPr>
              <p:cNvSpPr txBox="1"/>
              <p:nvPr/>
            </p:nvSpPr>
            <p:spPr>
              <a:xfrm>
                <a:off x="4165604" y="3263703"/>
                <a:ext cx="3749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Our Clientele</a:t>
                </a:r>
                <a:endParaRPr lang="en-IN" sz="20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ounded Rectangle 91">
                <a:extLst>
                  <a:ext uri="{FF2B5EF4-FFF2-40B4-BE49-F238E27FC236}">
                    <a16:creationId xmlns:a16="http://schemas.microsoft.com/office/drawing/2014/main" id="{491B7B1B-A8B0-283C-68BA-FFFE64390975}"/>
                  </a:ext>
                </a:extLst>
              </p:cNvPr>
              <p:cNvSpPr/>
              <p:nvPr/>
            </p:nvSpPr>
            <p:spPr>
              <a:xfrm flipH="1">
                <a:off x="3749908" y="3851074"/>
                <a:ext cx="4464000" cy="520531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849FF6B-7941-4C39-0B20-C3A6CFF82848}"/>
                  </a:ext>
                </a:extLst>
              </p:cNvPr>
              <p:cNvSpPr txBox="1"/>
              <p:nvPr/>
            </p:nvSpPr>
            <p:spPr>
              <a:xfrm>
                <a:off x="4071259" y="3854212"/>
                <a:ext cx="3749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Why Us</a:t>
                </a:r>
                <a:endParaRPr lang="en-IN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1" name="Rounded Rectangle 90">
                <a:extLst>
                  <a:ext uri="{FF2B5EF4-FFF2-40B4-BE49-F238E27FC236}">
                    <a16:creationId xmlns:a16="http://schemas.microsoft.com/office/drawing/2014/main" id="{AD891353-4DE6-0A76-D3B1-02AA7D91A04F}"/>
                  </a:ext>
                </a:extLst>
              </p:cNvPr>
              <p:cNvSpPr/>
              <p:nvPr/>
            </p:nvSpPr>
            <p:spPr>
              <a:xfrm flipH="1">
                <a:off x="3757166" y="4426406"/>
                <a:ext cx="4464000" cy="520531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4" name="Rounded Rectangle 90">
                <a:extLst>
                  <a:ext uri="{FF2B5EF4-FFF2-40B4-BE49-F238E27FC236}">
                    <a16:creationId xmlns:a16="http://schemas.microsoft.com/office/drawing/2014/main" id="{FEA6BACC-D1C3-A1FB-9159-DC981BE8AAC1}"/>
                  </a:ext>
                </a:extLst>
              </p:cNvPr>
              <p:cNvSpPr/>
              <p:nvPr/>
            </p:nvSpPr>
            <p:spPr>
              <a:xfrm flipH="1">
                <a:off x="3762703" y="4992111"/>
                <a:ext cx="4464000" cy="520531"/>
              </a:xfrm>
              <a:prstGeom prst="round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96EC6DF-3D97-0BF5-3CBD-05C872696621}"/>
                  </a:ext>
                </a:extLst>
              </p:cNvPr>
              <p:cNvSpPr txBox="1"/>
              <p:nvPr/>
            </p:nvSpPr>
            <p:spPr>
              <a:xfrm>
                <a:off x="4209146" y="4474192"/>
                <a:ext cx="3749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200">
                    <a:solidFill>
                      <a:schemeClr val="accent3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defRPr>
                </a:lvl1pPr>
              </a:lstStyle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Leadership </a:t>
                </a:r>
                <a:endParaRPr lang="en-IN" sz="2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936D92C-136A-18B7-258D-5F7B961A24EC}"/>
                  </a:ext>
                </a:extLst>
              </p:cNvPr>
              <p:cNvSpPr txBox="1"/>
              <p:nvPr/>
            </p:nvSpPr>
            <p:spPr>
              <a:xfrm>
                <a:off x="4114802" y="5037899"/>
                <a:ext cx="3749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20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sz="2000" dirty="0"/>
                  <a:t>Our Team </a:t>
                </a:r>
                <a:endParaRPr lang="en-IN" sz="2000" dirty="0"/>
              </a:p>
            </p:txBody>
          </p:sp>
          <p:pic>
            <p:nvPicPr>
              <p:cNvPr id="165" name="Graphic 164" descr="Baseball outline">
                <a:extLst>
                  <a:ext uri="{FF2B5EF4-FFF2-40B4-BE49-F238E27FC236}">
                    <a16:creationId xmlns:a16="http://schemas.microsoft.com/office/drawing/2014/main" id="{45E6C1F0-7284-E22B-791D-F41B9B408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07154" y="4468730"/>
                <a:ext cx="469232" cy="469232"/>
              </a:xfrm>
              <a:prstGeom prst="rect">
                <a:avLst/>
              </a:prstGeom>
            </p:spPr>
          </p:pic>
          <p:pic>
            <p:nvPicPr>
              <p:cNvPr id="166" name="Graphic 165" descr="Group success outline">
                <a:extLst>
                  <a:ext uri="{FF2B5EF4-FFF2-40B4-BE49-F238E27FC236}">
                    <a16:creationId xmlns:a16="http://schemas.microsoft.com/office/drawing/2014/main" id="{1E28ADC4-3985-6239-298B-ADB2E44E5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978617" y="5076042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67" name="Graphic 166" descr="Badge Question Mark outline">
                <a:extLst>
                  <a:ext uri="{FF2B5EF4-FFF2-40B4-BE49-F238E27FC236}">
                    <a16:creationId xmlns:a16="http://schemas.microsoft.com/office/drawing/2014/main" id="{DFD00B21-E4F6-8EB6-45B4-A2FF85546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892648" y="3887873"/>
                <a:ext cx="469232" cy="469232"/>
              </a:xfrm>
              <a:prstGeom prst="rect">
                <a:avLst/>
              </a:prstGeom>
            </p:spPr>
          </p:pic>
          <p:pic>
            <p:nvPicPr>
              <p:cNvPr id="168" name="Graphic 167" descr="Board Of Directors outline">
                <a:extLst>
                  <a:ext uri="{FF2B5EF4-FFF2-40B4-BE49-F238E27FC236}">
                    <a16:creationId xmlns:a16="http://schemas.microsoft.com/office/drawing/2014/main" id="{C75948C7-50E8-8C14-C4C6-FD1A91EDC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09409" y="3308668"/>
                <a:ext cx="469232" cy="469232"/>
              </a:xfrm>
              <a:prstGeom prst="rect">
                <a:avLst/>
              </a:prstGeom>
            </p:spPr>
          </p:pic>
        </p:grpSp>
        <p:pic>
          <p:nvPicPr>
            <p:cNvPr id="169" name="Graphic 168" descr="Blog outline">
              <a:extLst>
                <a:ext uri="{FF2B5EF4-FFF2-40B4-BE49-F238E27FC236}">
                  <a16:creationId xmlns:a16="http://schemas.microsoft.com/office/drawing/2014/main" id="{E60D6D10-A500-9EB0-B229-0D8605FB9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895608" y="1257369"/>
              <a:ext cx="516155" cy="516155"/>
            </a:xfrm>
            <a:prstGeom prst="rect">
              <a:avLst/>
            </a:prstGeom>
          </p:spPr>
        </p:pic>
        <p:pic>
          <p:nvPicPr>
            <p:cNvPr id="171" name="Graphic 170" descr="Abacus outline">
              <a:extLst>
                <a:ext uri="{FF2B5EF4-FFF2-40B4-BE49-F238E27FC236}">
                  <a16:creationId xmlns:a16="http://schemas.microsoft.com/office/drawing/2014/main" id="{14A7A337-FA44-FB47-CF20-156E304DB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98589" y="2469477"/>
              <a:ext cx="426575" cy="426575"/>
            </a:xfrm>
            <a:prstGeom prst="rect">
              <a:avLst/>
            </a:prstGeom>
          </p:spPr>
        </p:pic>
        <p:sp>
          <p:nvSpPr>
            <p:cNvPr id="8" name="Rounded Rectangle 74">
              <a:extLst>
                <a:ext uri="{FF2B5EF4-FFF2-40B4-BE49-F238E27FC236}">
                  <a16:creationId xmlns:a16="http://schemas.microsoft.com/office/drawing/2014/main" id="{A684AEBD-38F6-359B-E884-9BB6AD8698D9}"/>
                </a:ext>
              </a:extLst>
            </p:cNvPr>
            <p:cNvSpPr/>
            <p:nvPr/>
          </p:nvSpPr>
          <p:spPr>
            <a:xfrm flipH="1">
              <a:off x="3738230" y="2985747"/>
              <a:ext cx="4464000" cy="52053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torytelling outline">
              <a:extLst>
                <a:ext uri="{FF2B5EF4-FFF2-40B4-BE49-F238E27FC236}">
                  <a16:creationId xmlns:a16="http://schemas.microsoft.com/office/drawing/2014/main" id="{96AAD30E-1295-5C6F-C114-9FDCEA1F9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14131" y="3005419"/>
              <a:ext cx="426575" cy="4265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F5C5B9-8132-3186-AEA2-AF25B4BB3793}"/>
                </a:ext>
              </a:extLst>
            </p:cNvPr>
            <p:cNvSpPr txBox="1"/>
            <p:nvPr/>
          </p:nvSpPr>
          <p:spPr>
            <a:xfrm>
              <a:off x="4300338" y="3036169"/>
              <a:ext cx="3764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Case Study</a:t>
              </a:r>
              <a:endParaRPr lang="en-IN" sz="20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phic 11" descr="A curved brushstroke">
            <a:extLst>
              <a:ext uri="{FF2B5EF4-FFF2-40B4-BE49-F238E27FC236}">
                <a16:creationId xmlns:a16="http://schemas.microsoft.com/office/drawing/2014/main" id="{BE23A2EA-5003-87B9-6C73-701F08EFA52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07212" y="92991"/>
            <a:ext cx="6087703" cy="16186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D4488E-155E-192B-6905-9E518E509649}"/>
              </a:ext>
            </a:extLst>
          </p:cNvPr>
          <p:cNvSpPr/>
          <p:nvPr/>
        </p:nvSpPr>
        <p:spPr>
          <a:xfrm>
            <a:off x="641684" y="461452"/>
            <a:ext cx="10988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2000" b="1" dirty="0">
                <a:latin typeface="Cambria" pitchFamily="18" charset="0"/>
                <a:ea typeface="+mj-ea"/>
                <a:cs typeface="+mj-cs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4232386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B36A7D-F2B0-B200-34E0-B409AE6FA666}"/>
              </a:ext>
            </a:extLst>
          </p:cNvPr>
          <p:cNvGrpSpPr/>
          <p:nvPr/>
        </p:nvGrpSpPr>
        <p:grpSpPr>
          <a:xfrm>
            <a:off x="1010389" y="1878694"/>
            <a:ext cx="3606155" cy="882095"/>
            <a:chOff x="5233045" y="990600"/>
            <a:chExt cx="3606155" cy="882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0D2057-9895-230B-5E7C-85C97862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045" y="990600"/>
              <a:ext cx="1015355" cy="8331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35F8F4-0552-B61C-FBA1-4B821B7C55B8}"/>
                </a:ext>
              </a:extLst>
            </p:cNvPr>
            <p:cNvSpPr txBox="1"/>
            <p:nvPr/>
          </p:nvSpPr>
          <p:spPr>
            <a:xfrm>
              <a:off x="6125634" y="1100858"/>
              <a:ext cx="2637366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D7E981-D58C-E547-C69E-250ED80EC77B}"/>
                </a:ext>
              </a:extLst>
            </p:cNvPr>
            <p:cNvSpPr txBox="1"/>
            <p:nvPr/>
          </p:nvSpPr>
          <p:spPr>
            <a:xfrm>
              <a:off x="6122224" y="1534141"/>
              <a:ext cx="2716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Building Businesses</a:t>
              </a:r>
              <a:endPara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B83AAB2-9A71-41D9-D682-12DD2590A13C}"/>
              </a:ext>
            </a:extLst>
          </p:cNvPr>
          <p:cNvSpPr/>
          <p:nvPr/>
        </p:nvSpPr>
        <p:spPr>
          <a:xfrm>
            <a:off x="1060405" y="4114800"/>
            <a:ext cx="79663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Disclaimer</a:t>
            </a:r>
          </a:p>
          <a:p>
            <a:pPr algn="just"/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This presentation is prepared exclusively for the benefit and use of Investeurs Consulting Pvt. Ltd and does not carry any right of publication or disclosure to any other party.</a:t>
            </a:r>
          </a:p>
          <a:p>
            <a:pPr algn="just"/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Neither this presentation can be assigned nor any of its contents may be used for any other purpose without prior written consent of Investeurs.</a:t>
            </a:r>
          </a:p>
          <a:p>
            <a:pPr algn="just"/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This presentation is being furnished to you solely for your information and may not be reproduced or redistributed to any other person.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CC9EB-153A-89F4-916D-2ADC7C194DB9}"/>
              </a:ext>
            </a:extLst>
          </p:cNvPr>
          <p:cNvSpPr txBox="1"/>
          <p:nvPr/>
        </p:nvSpPr>
        <p:spPr>
          <a:xfrm>
            <a:off x="1111347" y="2841673"/>
            <a:ext cx="72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We look forward to associate with you!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5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664E3-5411-C971-BCDA-5037DEE9207C}"/>
              </a:ext>
            </a:extLst>
          </p:cNvPr>
          <p:cNvSpPr/>
          <p:nvPr/>
        </p:nvSpPr>
        <p:spPr>
          <a:xfrm>
            <a:off x="3749635" y="3999168"/>
            <a:ext cx="1506428" cy="753214"/>
          </a:xfrm>
          <a:custGeom>
            <a:avLst/>
            <a:gdLst>
              <a:gd name="connsiteX0" fmla="*/ 753214 w 1506428"/>
              <a:gd name="connsiteY0" fmla="*/ 0 h 753214"/>
              <a:gd name="connsiteX1" fmla="*/ 0 w 1506428"/>
              <a:gd name="connsiteY1" fmla="*/ 753214 h 753214"/>
              <a:gd name="connsiteX2" fmla="*/ 753214 w 1506428"/>
              <a:gd name="connsiteY2" fmla="*/ 753214 h 753214"/>
              <a:gd name="connsiteX3" fmla="*/ 1506429 w 1506428"/>
              <a:gd name="connsiteY3" fmla="*/ 0 h 75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428" h="753214">
                <a:moveTo>
                  <a:pt x="753214" y="0"/>
                </a:moveTo>
                <a:lnTo>
                  <a:pt x="0" y="753214"/>
                </a:lnTo>
                <a:lnTo>
                  <a:pt x="753214" y="753214"/>
                </a:lnTo>
                <a:lnTo>
                  <a:pt x="150642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54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04E9EC-AAB6-B682-F084-7B73B5F860DE}"/>
              </a:ext>
            </a:extLst>
          </p:cNvPr>
          <p:cNvGrpSpPr/>
          <p:nvPr/>
        </p:nvGrpSpPr>
        <p:grpSpPr>
          <a:xfrm>
            <a:off x="4391042" y="986310"/>
            <a:ext cx="3501272" cy="4373268"/>
            <a:chOff x="4391042" y="986310"/>
            <a:chExt cx="3501272" cy="43732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BD5516F-1A91-41F7-6438-2F3BC1ADB132}"/>
                </a:ext>
              </a:extLst>
            </p:cNvPr>
            <p:cNvSpPr/>
            <p:nvPr/>
          </p:nvSpPr>
          <p:spPr>
            <a:xfrm>
              <a:off x="4502898" y="2309378"/>
              <a:ext cx="1689919" cy="1901944"/>
            </a:xfrm>
            <a:custGeom>
              <a:avLst/>
              <a:gdLst>
                <a:gd name="connsiteX0" fmla="*/ 1689700 w 1689919"/>
                <a:gd name="connsiteY0" fmla="*/ 41 h 1901944"/>
                <a:gd name="connsiteX1" fmla="*/ 39 w 1689919"/>
                <a:gd name="connsiteY1" fmla="*/ 1689702 h 1901944"/>
                <a:gd name="connsiteX2" fmla="*/ 27 w 1689919"/>
                <a:gd name="connsiteY2" fmla="*/ 1689877 h 1901944"/>
                <a:gd name="connsiteX3" fmla="*/ 181978 w 1689919"/>
                <a:gd name="connsiteY3" fmla="*/ 1901945 h 1901944"/>
                <a:gd name="connsiteX4" fmla="*/ 750655 w 1689919"/>
                <a:gd name="connsiteY4" fmla="*/ 1689790 h 1901944"/>
                <a:gd name="connsiteX5" fmla="*/ 1129685 w 1689919"/>
                <a:gd name="connsiteY5" fmla="*/ 1689790 h 1901944"/>
                <a:gd name="connsiteX6" fmla="*/ 1129798 w 1689919"/>
                <a:gd name="connsiteY6" fmla="*/ 1689702 h 1901944"/>
                <a:gd name="connsiteX7" fmla="*/ 1689913 w 1689919"/>
                <a:gd name="connsiteY7" fmla="*/ 166 h 1901944"/>
                <a:gd name="connsiteX8" fmla="*/ 1689700 w 1689919"/>
                <a:gd name="connsiteY8" fmla="*/ 41 h 190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919" h="1901944">
                  <a:moveTo>
                    <a:pt x="1689700" y="41"/>
                  </a:moveTo>
                  <a:lnTo>
                    <a:pt x="39" y="1689702"/>
                  </a:lnTo>
                  <a:cubicBezTo>
                    <a:pt x="-11" y="1689752"/>
                    <a:pt x="-11" y="1689827"/>
                    <a:pt x="27" y="1689877"/>
                  </a:cubicBezTo>
                  <a:lnTo>
                    <a:pt x="181978" y="1901945"/>
                  </a:lnTo>
                  <a:lnTo>
                    <a:pt x="750655" y="1689790"/>
                  </a:lnTo>
                  <a:lnTo>
                    <a:pt x="1129685" y="1689790"/>
                  </a:lnTo>
                  <a:cubicBezTo>
                    <a:pt x="1129735" y="1689790"/>
                    <a:pt x="1129786" y="1689752"/>
                    <a:pt x="1129798" y="1689702"/>
                  </a:cubicBezTo>
                  <a:lnTo>
                    <a:pt x="1689913" y="166"/>
                  </a:lnTo>
                  <a:cubicBezTo>
                    <a:pt x="1689951" y="41"/>
                    <a:pt x="1689800" y="-59"/>
                    <a:pt x="1689700" y="41"/>
                  </a:cubicBezTo>
                  <a:close/>
                </a:path>
              </a:pathLst>
            </a:custGeom>
            <a:solidFill>
              <a:srgbClr val="D1D1D1"/>
            </a:solidFill>
            <a:ln w="12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54BA42-5849-F514-B5E2-33122E764FA0}"/>
                </a:ext>
              </a:extLst>
            </p:cNvPr>
            <p:cNvSpPr/>
            <p:nvPr/>
          </p:nvSpPr>
          <p:spPr>
            <a:xfrm>
              <a:off x="6723755" y="1362918"/>
              <a:ext cx="1168559" cy="1168389"/>
            </a:xfrm>
            <a:custGeom>
              <a:avLst/>
              <a:gdLst>
                <a:gd name="connsiteX0" fmla="*/ 415433 w 1168559"/>
                <a:gd name="connsiteY0" fmla="*/ 0 h 1168389"/>
                <a:gd name="connsiteX1" fmla="*/ 1168559 w 1168559"/>
                <a:gd name="connsiteY1" fmla="*/ 0 h 1168389"/>
                <a:gd name="connsiteX2" fmla="*/ 211 w 1168559"/>
                <a:gd name="connsiteY2" fmla="*/ 1168349 h 1168389"/>
                <a:gd name="connsiteX3" fmla="*/ 10 w 1168559"/>
                <a:gd name="connsiteY3" fmla="*/ 1168223 h 1168389"/>
                <a:gd name="connsiteX4" fmla="*/ 415320 w 1168559"/>
                <a:gd name="connsiteY4" fmla="*/ 88 h 1168389"/>
                <a:gd name="connsiteX5" fmla="*/ 415433 w 1168559"/>
                <a:gd name="connsiteY5" fmla="*/ 0 h 11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559" h="1168389">
                  <a:moveTo>
                    <a:pt x="415433" y="0"/>
                  </a:moveTo>
                  <a:lnTo>
                    <a:pt x="1168559" y="0"/>
                  </a:lnTo>
                  <a:lnTo>
                    <a:pt x="211" y="1168349"/>
                  </a:lnTo>
                  <a:cubicBezTo>
                    <a:pt x="110" y="1168449"/>
                    <a:pt x="-40" y="1168349"/>
                    <a:pt x="10" y="1168223"/>
                  </a:cubicBezTo>
                  <a:lnTo>
                    <a:pt x="415320" y="88"/>
                  </a:lnTo>
                  <a:cubicBezTo>
                    <a:pt x="415332" y="38"/>
                    <a:pt x="415382" y="0"/>
                    <a:pt x="41543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A3E5CA-F1D3-1E64-2B25-91EA7D46BC7B}"/>
                </a:ext>
              </a:extLst>
            </p:cNvPr>
            <p:cNvSpPr/>
            <p:nvPr/>
          </p:nvSpPr>
          <p:spPr>
            <a:xfrm>
              <a:off x="4879457" y="1362918"/>
              <a:ext cx="1883035" cy="1506428"/>
            </a:xfrm>
            <a:custGeom>
              <a:avLst/>
              <a:gdLst>
                <a:gd name="connsiteX0" fmla="*/ 1883036 w 1883035"/>
                <a:gd name="connsiteY0" fmla="*/ 1506429 h 1506428"/>
                <a:gd name="connsiteX1" fmla="*/ 0 w 1883035"/>
                <a:gd name="connsiteY1" fmla="*/ 0 h 1506428"/>
                <a:gd name="connsiteX2" fmla="*/ 753214 w 1883035"/>
                <a:gd name="connsiteY2" fmla="*/ 1506429 h 150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3035" h="1506428">
                  <a:moveTo>
                    <a:pt x="1883036" y="1506429"/>
                  </a:moveTo>
                  <a:lnTo>
                    <a:pt x="0" y="0"/>
                  </a:lnTo>
                  <a:lnTo>
                    <a:pt x="753214" y="1506429"/>
                  </a:lnTo>
                  <a:close/>
                </a:path>
              </a:pathLst>
            </a:custGeom>
            <a:solidFill>
              <a:srgbClr val="D1D1D1"/>
            </a:solidFill>
            <a:ln w="12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D48CB56-0FCE-CCD7-0F33-9EB68B5C34E6}"/>
                </a:ext>
              </a:extLst>
            </p:cNvPr>
            <p:cNvSpPr/>
            <p:nvPr/>
          </p:nvSpPr>
          <p:spPr>
            <a:xfrm>
              <a:off x="5632671" y="1363095"/>
              <a:ext cx="1506428" cy="2635996"/>
            </a:xfrm>
            <a:custGeom>
              <a:avLst/>
              <a:gdLst>
                <a:gd name="connsiteX0" fmla="*/ 1506429 w 1506428"/>
                <a:gd name="connsiteY0" fmla="*/ 124 h 2635996"/>
                <a:gd name="connsiteX1" fmla="*/ 1506429 w 1506428"/>
                <a:gd name="connsiteY1" fmla="*/ 1882858 h 2635996"/>
                <a:gd name="connsiteX2" fmla="*/ 176 w 1506428"/>
                <a:gd name="connsiteY2" fmla="*/ 2635985 h 2635996"/>
                <a:gd name="connsiteX3" fmla="*/ 0 w 1506428"/>
                <a:gd name="connsiteY3" fmla="*/ 2635872 h 2635996"/>
                <a:gd name="connsiteX4" fmla="*/ 0 w 1506428"/>
                <a:gd name="connsiteY4" fmla="*/ 1506251 h 2635996"/>
                <a:gd name="connsiteX5" fmla="*/ 1506215 w 1506428"/>
                <a:gd name="connsiteY5" fmla="*/ 36 h 2635996"/>
                <a:gd name="connsiteX6" fmla="*/ 1506429 w 1506428"/>
                <a:gd name="connsiteY6" fmla="*/ 124 h 263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28" h="2635996">
                  <a:moveTo>
                    <a:pt x="1506429" y="124"/>
                  </a:moveTo>
                  <a:lnTo>
                    <a:pt x="1506429" y="1882858"/>
                  </a:lnTo>
                  <a:lnTo>
                    <a:pt x="176" y="2635985"/>
                  </a:lnTo>
                  <a:cubicBezTo>
                    <a:pt x="88" y="2636023"/>
                    <a:pt x="0" y="2635960"/>
                    <a:pt x="0" y="2635872"/>
                  </a:cubicBezTo>
                  <a:lnTo>
                    <a:pt x="0" y="1506251"/>
                  </a:lnTo>
                  <a:lnTo>
                    <a:pt x="1506215" y="36"/>
                  </a:lnTo>
                  <a:cubicBezTo>
                    <a:pt x="1506291" y="-39"/>
                    <a:pt x="1506429" y="11"/>
                    <a:pt x="1506429" y="1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3440D33-5999-768B-12E4-AEBB08E32AEF}"/>
                </a:ext>
              </a:extLst>
            </p:cNvPr>
            <p:cNvSpPr/>
            <p:nvPr/>
          </p:nvSpPr>
          <p:spPr>
            <a:xfrm>
              <a:off x="5632671" y="986310"/>
              <a:ext cx="1506292" cy="1883035"/>
            </a:xfrm>
            <a:custGeom>
              <a:avLst/>
              <a:gdLst>
                <a:gd name="connsiteX0" fmla="*/ 0 w 1506292"/>
                <a:gd name="connsiteY0" fmla="*/ 1883036 h 1883035"/>
                <a:gd name="connsiteX1" fmla="*/ 0 w 1506292"/>
                <a:gd name="connsiteY1" fmla="*/ 0 h 1883035"/>
                <a:gd name="connsiteX2" fmla="*/ 1506266 w 1506292"/>
                <a:gd name="connsiteY2" fmla="*/ 1882835 h 1883035"/>
                <a:gd name="connsiteX3" fmla="*/ 1506165 w 1506292"/>
                <a:gd name="connsiteY3" fmla="*/ 1883036 h 1883035"/>
                <a:gd name="connsiteX4" fmla="*/ 0 w 1506292"/>
                <a:gd name="connsiteY4" fmla="*/ 1883036 h 188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292" h="1883035">
                  <a:moveTo>
                    <a:pt x="0" y="1883036"/>
                  </a:moveTo>
                  <a:lnTo>
                    <a:pt x="0" y="0"/>
                  </a:lnTo>
                  <a:lnTo>
                    <a:pt x="1506266" y="1882835"/>
                  </a:lnTo>
                  <a:cubicBezTo>
                    <a:pt x="1506328" y="1882923"/>
                    <a:pt x="1506278" y="1883036"/>
                    <a:pt x="1506165" y="1883036"/>
                  </a:cubicBezTo>
                  <a:lnTo>
                    <a:pt x="0" y="18830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85EC9B-0C73-DC94-0151-57B48207CA99}"/>
                </a:ext>
              </a:extLst>
            </p:cNvPr>
            <p:cNvCxnSpPr/>
            <p:nvPr/>
          </p:nvCxnSpPr>
          <p:spPr>
            <a:xfrm>
              <a:off x="4391042" y="1609528"/>
              <a:ext cx="126735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31C77C-6A33-B8B8-9BE7-CFB9D25DD94C}"/>
                </a:ext>
              </a:extLst>
            </p:cNvPr>
            <p:cNvCxnSpPr/>
            <p:nvPr/>
          </p:nvCxnSpPr>
          <p:spPr>
            <a:xfrm>
              <a:off x="5650776" y="1604927"/>
              <a:ext cx="0" cy="1286047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12C48A-B2FC-7B71-9C47-DA8BF097D7AE}"/>
                </a:ext>
              </a:extLst>
            </p:cNvPr>
            <p:cNvCxnSpPr/>
            <p:nvPr/>
          </p:nvCxnSpPr>
          <p:spPr>
            <a:xfrm>
              <a:off x="4405109" y="3579600"/>
              <a:ext cx="1267354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EADFB9-C956-EC57-646F-4486D0B0AB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8396" y="3579600"/>
              <a:ext cx="6447" cy="1779978"/>
            </a:xfrm>
            <a:prstGeom prst="line">
              <a:avLst/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E8B9CB-873C-D3FA-C1C0-96C863954E24}"/>
              </a:ext>
            </a:extLst>
          </p:cNvPr>
          <p:cNvCxnSpPr/>
          <p:nvPr/>
        </p:nvCxnSpPr>
        <p:spPr>
          <a:xfrm>
            <a:off x="8956760" y="2732693"/>
            <a:ext cx="16868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14C73E-1938-9A92-DABE-E54F63D79C48}"/>
              </a:ext>
            </a:extLst>
          </p:cNvPr>
          <p:cNvCxnSpPr/>
          <p:nvPr/>
        </p:nvCxnSpPr>
        <p:spPr>
          <a:xfrm>
            <a:off x="10629637" y="2742853"/>
            <a:ext cx="0" cy="798534"/>
          </a:xfrm>
          <a:prstGeom prst="line">
            <a:avLst/>
          </a:prstGeom>
          <a:ln w="285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59">
            <a:extLst>
              <a:ext uri="{FF2B5EF4-FFF2-40B4-BE49-F238E27FC236}">
                <a16:creationId xmlns:a16="http://schemas.microsoft.com/office/drawing/2014/main" id="{0EFCC23B-4EA8-A6D6-E3F3-76D8FD1BDB82}"/>
              </a:ext>
            </a:extLst>
          </p:cNvPr>
          <p:cNvGrpSpPr/>
          <p:nvPr/>
        </p:nvGrpSpPr>
        <p:grpSpPr>
          <a:xfrm>
            <a:off x="2583294" y="1335542"/>
            <a:ext cx="1646756" cy="435305"/>
            <a:chOff x="1779379" y="1383715"/>
            <a:chExt cx="1237232" cy="297319"/>
          </a:xfrm>
        </p:grpSpPr>
        <p:sp>
          <p:nvSpPr>
            <p:cNvPr id="16" name="Rounded Rectangle 43">
              <a:extLst>
                <a:ext uri="{FF2B5EF4-FFF2-40B4-BE49-F238E27FC236}">
                  <a16:creationId xmlns:a16="http://schemas.microsoft.com/office/drawing/2014/main" id="{85FB376E-545C-40D1-C7AD-51ADB67CF41B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1433D6F2-2F15-047F-5CE3-707073EB2544}"/>
                </a:ext>
              </a:extLst>
            </p:cNvPr>
            <p:cNvSpPr txBox="1">
              <a:spLocks/>
            </p:cNvSpPr>
            <p:nvPr/>
          </p:nvSpPr>
          <p:spPr>
            <a:xfrm>
              <a:off x="2157898" y="1421434"/>
              <a:ext cx="468804" cy="19110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Vision</a:t>
              </a:r>
              <a:endPara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FF128B-C7D0-8435-B7FF-A4763AF0A632}"/>
              </a:ext>
            </a:extLst>
          </p:cNvPr>
          <p:cNvSpPr txBox="1">
            <a:spLocks/>
          </p:cNvSpPr>
          <p:nvPr/>
        </p:nvSpPr>
        <p:spPr>
          <a:xfrm>
            <a:off x="1571130" y="2063043"/>
            <a:ext cx="4002346" cy="77963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be the Most Trusted Advisor Partner to our Clients in their Growth Journey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AFBBC-6D95-60DF-AA39-3A2A82555BDC}"/>
              </a:ext>
            </a:extLst>
          </p:cNvPr>
          <p:cNvCxnSpPr>
            <a:cxnSpLocks/>
          </p:cNvCxnSpPr>
          <p:nvPr/>
        </p:nvCxnSpPr>
        <p:spPr>
          <a:xfrm>
            <a:off x="-15696" y="3111937"/>
            <a:ext cx="5798355" cy="0"/>
          </a:xfrm>
          <a:prstGeom prst="lin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60">
            <a:extLst>
              <a:ext uri="{FF2B5EF4-FFF2-40B4-BE49-F238E27FC236}">
                <a16:creationId xmlns:a16="http://schemas.microsoft.com/office/drawing/2014/main" id="{DAF15453-5385-6833-4262-B0BB90691067}"/>
              </a:ext>
            </a:extLst>
          </p:cNvPr>
          <p:cNvGrpSpPr/>
          <p:nvPr/>
        </p:nvGrpSpPr>
        <p:grpSpPr>
          <a:xfrm>
            <a:off x="2583291" y="3330375"/>
            <a:ext cx="1639841" cy="495677"/>
            <a:chOff x="1779379" y="1347709"/>
            <a:chExt cx="1237232" cy="338554"/>
          </a:xfrm>
        </p:grpSpPr>
        <p:sp>
          <p:nvSpPr>
            <p:cNvPr id="22" name="Rounded Rectangle 61">
              <a:extLst>
                <a:ext uri="{FF2B5EF4-FFF2-40B4-BE49-F238E27FC236}">
                  <a16:creationId xmlns:a16="http://schemas.microsoft.com/office/drawing/2014/main" id="{8E65F360-9D8B-D20B-F791-5313BDA28B9C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7F403427-B5DB-3DF5-DFFE-74996721AD96}"/>
                </a:ext>
              </a:extLst>
            </p:cNvPr>
            <p:cNvSpPr txBox="1">
              <a:spLocks/>
            </p:cNvSpPr>
            <p:nvPr/>
          </p:nvSpPr>
          <p:spPr>
            <a:xfrm>
              <a:off x="1939535" y="1347709"/>
              <a:ext cx="937756" cy="338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Mission</a:t>
              </a:r>
            </a:p>
          </p:txBody>
        </p:sp>
      </p:grpSp>
      <p:grpSp>
        <p:nvGrpSpPr>
          <p:cNvPr id="26" name="Group 67">
            <a:extLst>
              <a:ext uri="{FF2B5EF4-FFF2-40B4-BE49-F238E27FC236}">
                <a16:creationId xmlns:a16="http://schemas.microsoft.com/office/drawing/2014/main" id="{823ACCF2-CD6C-5C55-0873-EF651660E371}"/>
              </a:ext>
            </a:extLst>
          </p:cNvPr>
          <p:cNvGrpSpPr/>
          <p:nvPr/>
        </p:nvGrpSpPr>
        <p:grpSpPr>
          <a:xfrm>
            <a:off x="6452523" y="2507276"/>
            <a:ext cx="2441283" cy="478836"/>
            <a:chOff x="1710631" y="1383715"/>
            <a:chExt cx="1389158" cy="297319"/>
          </a:xfrm>
        </p:grpSpPr>
        <p:sp>
          <p:nvSpPr>
            <p:cNvPr id="27" name="Rounded Rectangle 68">
              <a:extLst>
                <a:ext uri="{FF2B5EF4-FFF2-40B4-BE49-F238E27FC236}">
                  <a16:creationId xmlns:a16="http://schemas.microsoft.com/office/drawing/2014/main" id="{61C33027-85DA-C6D3-D0DC-716CE69BA701}"/>
                </a:ext>
              </a:extLst>
            </p:cNvPr>
            <p:cNvSpPr/>
            <p:nvPr/>
          </p:nvSpPr>
          <p:spPr>
            <a:xfrm>
              <a:off x="1779379" y="1383715"/>
              <a:ext cx="1237232" cy="29731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E4FEF8C2-611D-9208-14D3-C588A22FFC21}"/>
                </a:ext>
              </a:extLst>
            </p:cNvPr>
            <p:cNvSpPr txBox="1">
              <a:spLocks/>
            </p:cNvSpPr>
            <p:nvPr/>
          </p:nvSpPr>
          <p:spPr>
            <a:xfrm>
              <a:off x="1710631" y="1411879"/>
              <a:ext cx="1389158" cy="21021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Business Motto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84A71C-42EF-BEB6-C740-DCD3B2C2B7D8}"/>
              </a:ext>
            </a:extLst>
          </p:cNvPr>
          <p:cNvCxnSpPr/>
          <p:nvPr/>
        </p:nvCxnSpPr>
        <p:spPr>
          <a:xfrm>
            <a:off x="10652138" y="3111937"/>
            <a:ext cx="153813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91D078-E808-85DE-8D71-C7D03D2FDA53}"/>
              </a:ext>
            </a:extLst>
          </p:cNvPr>
          <p:cNvSpPr txBox="1"/>
          <p:nvPr/>
        </p:nvSpPr>
        <p:spPr>
          <a:xfrm>
            <a:off x="759204" y="3762434"/>
            <a:ext cx="4751206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To provide Professional and Committed  Services to our Clients at an Optimal Cost &amp; Terms by way of designing Solutions, backed by Delivery &amp; Execution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FF7890-0517-8869-A7A2-1C9659BB13BC}"/>
              </a:ext>
            </a:extLst>
          </p:cNvPr>
          <p:cNvSpPr txBox="1"/>
          <p:nvPr/>
        </p:nvSpPr>
        <p:spPr>
          <a:xfrm>
            <a:off x="6494328" y="3001982"/>
            <a:ext cx="4597632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We serve our Clients with a motto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“Building Businesses”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and focus on Strengthening their Business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B95EC284-7F5D-3A00-050C-97E0C4B4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4F0E061-EA57-1FFA-C5A5-70E47876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3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B2C26-2490-4D01-D707-964C121CF2BE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D25FDB1-8994-96D8-5D2E-FBCC4D061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AA188B-0D42-95BA-AC82-1F28720E04FE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76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B50C-6197-6035-83B8-CF8383C0BA2D}"/>
              </a:ext>
            </a:extLst>
          </p:cNvPr>
          <p:cNvSpPr txBox="1">
            <a:spLocks/>
          </p:cNvSpPr>
          <p:nvPr/>
        </p:nvSpPr>
        <p:spPr bwMode="auto">
          <a:xfrm>
            <a:off x="746671" y="521870"/>
            <a:ext cx="1131956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COMPANY AT A GLANCE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84B854A-9A73-9F06-81D9-21A957B0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B88A4F7-5746-A49C-34C2-11099C35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4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92989A-A610-E524-536E-54981CD5AC3F}"/>
              </a:ext>
            </a:extLst>
          </p:cNvPr>
          <p:cNvGrpSpPr/>
          <p:nvPr/>
        </p:nvGrpSpPr>
        <p:grpSpPr>
          <a:xfrm>
            <a:off x="637047" y="1217259"/>
            <a:ext cx="10937119" cy="5018874"/>
            <a:chOff x="406291" y="905036"/>
            <a:chExt cx="10937119" cy="5018874"/>
          </a:xfrm>
        </p:grpSpPr>
        <p:sp>
          <p:nvSpPr>
            <p:cNvPr id="14" name="Sev01">
              <a:extLst>
                <a:ext uri="{FF2B5EF4-FFF2-40B4-BE49-F238E27FC236}">
                  <a16:creationId xmlns:a16="http://schemas.microsoft.com/office/drawing/2014/main" id="{1718E6AA-21D7-F2C4-39BA-EC8CFCA3E691}"/>
                </a:ext>
              </a:extLst>
            </p:cNvPr>
            <p:cNvSpPr/>
            <p:nvPr/>
          </p:nvSpPr>
          <p:spPr>
            <a:xfrm>
              <a:off x="406292" y="1984876"/>
              <a:ext cx="2844922" cy="1013577"/>
            </a:xfrm>
            <a:prstGeom prst="roundRect">
              <a:avLst/>
            </a:prstGeom>
            <a:ln>
              <a:extLst>
                <a:ext uri="{C807C97D-BFC1-408E-A445-0C87EB9F89A2}">
                  <ask:lineSketchStyleProps xmlns:ask="http://schemas.microsoft.com/office/drawing/2018/sketchyshapes" sd="4260095916">
                    <a:custGeom>
                      <a:avLst/>
                      <a:gdLst>
                        <a:gd name="connsiteX0" fmla="*/ 0 w 2882494"/>
                        <a:gd name="connsiteY0" fmla="*/ 247335 h 1483978"/>
                        <a:gd name="connsiteX1" fmla="*/ 247335 w 2882494"/>
                        <a:gd name="connsiteY1" fmla="*/ 0 h 1483978"/>
                        <a:gd name="connsiteX2" fmla="*/ 772656 w 2882494"/>
                        <a:gd name="connsiteY2" fmla="*/ 0 h 1483978"/>
                        <a:gd name="connsiteX3" fmla="*/ 1417369 w 2882494"/>
                        <a:gd name="connsiteY3" fmla="*/ 0 h 1483978"/>
                        <a:gd name="connsiteX4" fmla="*/ 2014325 w 2882494"/>
                        <a:gd name="connsiteY4" fmla="*/ 0 h 1483978"/>
                        <a:gd name="connsiteX5" fmla="*/ 2635159 w 2882494"/>
                        <a:gd name="connsiteY5" fmla="*/ 0 h 1483978"/>
                        <a:gd name="connsiteX6" fmla="*/ 2882494 w 2882494"/>
                        <a:gd name="connsiteY6" fmla="*/ 247335 h 1483978"/>
                        <a:gd name="connsiteX7" fmla="*/ 2882494 w 2882494"/>
                        <a:gd name="connsiteY7" fmla="*/ 761775 h 1483978"/>
                        <a:gd name="connsiteX8" fmla="*/ 2882494 w 2882494"/>
                        <a:gd name="connsiteY8" fmla="*/ 1236643 h 1483978"/>
                        <a:gd name="connsiteX9" fmla="*/ 2635159 w 2882494"/>
                        <a:gd name="connsiteY9" fmla="*/ 1483978 h 1483978"/>
                        <a:gd name="connsiteX10" fmla="*/ 2109838 w 2882494"/>
                        <a:gd name="connsiteY10" fmla="*/ 1483978 h 1483978"/>
                        <a:gd name="connsiteX11" fmla="*/ 1465125 w 2882494"/>
                        <a:gd name="connsiteY11" fmla="*/ 1483978 h 1483978"/>
                        <a:gd name="connsiteX12" fmla="*/ 915926 w 2882494"/>
                        <a:gd name="connsiteY12" fmla="*/ 1483978 h 1483978"/>
                        <a:gd name="connsiteX13" fmla="*/ 247335 w 2882494"/>
                        <a:gd name="connsiteY13" fmla="*/ 1483978 h 1483978"/>
                        <a:gd name="connsiteX14" fmla="*/ 0 w 2882494"/>
                        <a:gd name="connsiteY14" fmla="*/ 1236643 h 1483978"/>
                        <a:gd name="connsiteX15" fmla="*/ 0 w 2882494"/>
                        <a:gd name="connsiteY15" fmla="*/ 741989 h 1483978"/>
                        <a:gd name="connsiteX16" fmla="*/ 0 w 2882494"/>
                        <a:gd name="connsiteY16" fmla="*/ 247335 h 1483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82494" h="1483978" extrusionOk="0">
                          <a:moveTo>
                            <a:pt x="0" y="247335"/>
                          </a:moveTo>
                          <a:cubicBezTo>
                            <a:pt x="-15293" y="112545"/>
                            <a:pt x="110892" y="9543"/>
                            <a:pt x="247335" y="0"/>
                          </a:cubicBezTo>
                          <a:cubicBezTo>
                            <a:pt x="461957" y="-46232"/>
                            <a:pt x="554865" y="50358"/>
                            <a:pt x="772656" y="0"/>
                          </a:cubicBezTo>
                          <a:cubicBezTo>
                            <a:pt x="990447" y="-50358"/>
                            <a:pt x="1192666" y="75082"/>
                            <a:pt x="1417369" y="0"/>
                          </a:cubicBezTo>
                          <a:cubicBezTo>
                            <a:pt x="1642072" y="-75082"/>
                            <a:pt x="1734871" y="25010"/>
                            <a:pt x="2014325" y="0"/>
                          </a:cubicBezTo>
                          <a:cubicBezTo>
                            <a:pt x="2293779" y="-25010"/>
                            <a:pt x="2346969" y="12811"/>
                            <a:pt x="2635159" y="0"/>
                          </a:cubicBezTo>
                          <a:cubicBezTo>
                            <a:pt x="2785207" y="29429"/>
                            <a:pt x="2919234" y="125940"/>
                            <a:pt x="2882494" y="247335"/>
                          </a:cubicBezTo>
                          <a:cubicBezTo>
                            <a:pt x="2942417" y="441110"/>
                            <a:pt x="2839066" y="573546"/>
                            <a:pt x="2882494" y="761775"/>
                          </a:cubicBezTo>
                          <a:cubicBezTo>
                            <a:pt x="2925922" y="950004"/>
                            <a:pt x="2837734" y="1041972"/>
                            <a:pt x="2882494" y="1236643"/>
                          </a:cubicBezTo>
                          <a:cubicBezTo>
                            <a:pt x="2859547" y="1384613"/>
                            <a:pt x="2785884" y="1491472"/>
                            <a:pt x="2635159" y="1483978"/>
                          </a:cubicBezTo>
                          <a:cubicBezTo>
                            <a:pt x="2419639" y="1488428"/>
                            <a:pt x="2224290" y="1470516"/>
                            <a:pt x="2109838" y="1483978"/>
                          </a:cubicBezTo>
                          <a:cubicBezTo>
                            <a:pt x="1995386" y="1497440"/>
                            <a:pt x="1698188" y="1421309"/>
                            <a:pt x="1465125" y="1483978"/>
                          </a:cubicBezTo>
                          <a:cubicBezTo>
                            <a:pt x="1232062" y="1546647"/>
                            <a:pt x="1052322" y="1447799"/>
                            <a:pt x="915926" y="1483978"/>
                          </a:cubicBezTo>
                          <a:cubicBezTo>
                            <a:pt x="779530" y="1520157"/>
                            <a:pt x="559152" y="1422779"/>
                            <a:pt x="247335" y="1483978"/>
                          </a:cubicBezTo>
                          <a:cubicBezTo>
                            <a:pt x="80752" y="1472854"/>
                            <a:pt x="32720" y="1355207"/>
                            <a:pt x="0" y="1236643"/>
                          </a:cubicBezTo>
                          <a:cubicBezTo>
                            <a:pt x="-18350" y="1062034"/>
                            <a:pt x="44943" y="856908"/>
                            <a:pt x="0" y="741989"/>
                          </a:cubicBezTo>
                          <a:cubicBezTo>
                            <a:pt x="-44943" y="627070"/>
                            <a:pt x="4426" y="437081"/>
                            <a:pt x="0" y="24733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6" name="Sev01">
              <a:extLst>
                <a:ext uri="{FF2B5EF4-FFF2-40B4-BE49-F238E27FC236}">
                  <a16:creationId xmlns:a16="http://schemas.microsoft.com/office/drawing/2014/main" id="{452901E9-D42D-B320-7525-ADAFBC8D5F6D}"/>
                </a:ext>
              </a:extLst>
            </p:cNvPr>
            <p:cNvSpPr/>
            <p:nvPr/>
          </p:nvSpPr>
          <p:spPr>
            <a:xfrm>
              <a:off x="406291" y="969785"/>
              <a:ext cx="2844923" cy="936000"/>
            </a:xfrm>
            <a:prstGeom prst="roundRect">
              <a:avLst/>
            </a:prstGeom>
            <a:ln>
              <a:extLst>
                <a:ext uri="{C807C97D-BFC1-408E-A445-0C87EB9F89A2}">
                  <ask:lineSketchStyleProps xmlns:ask="http://schemas.microsoft.com/office/drawing/2018/sketchyshapes" sd="28126966">
                    <a:custGeom>
                      <a:avLst/>
                      <a:gdLst>
                        <a:gd name="connsiteX0" fmla="*/ 0 w 2844923"/>
                        <a:gd name="connsiteY0" fmla="*/ 474163 h 2964114"/>
                        <a:gd name="connsiteX1" fmla="*/ 474163 w 2844923"/>
                        <a:gd name="connsiteY1" fmla="*/ 0 h 2964114"/>
                        <a:gd name="connsiteX2" fmla="*/ 986244 w 2844923"/>
                        <a:gd name="connsiteY2" fmla="*/ 0 h 2964114"/>
                        <a:gd name="connsiteX3" fmla="*/ 1460393 w 2844923"/>
                        <a:gd name="connsiteY3" fmla="*/ 0 h 2964114"/>
                        <a:gd name="connsiteX4" fmla="*/ 2370760 w 2844923"/>
                        <a:gd name="connsiteY4" fmla="*/ 0 h 2964114"/>
                        <a:gd name="connsiteX5" fmla="*/ 2844923 w 2844923"/>
                        <a:gd name="connsiteY5" fmla="*/ 474163 h 2964114"/>
                        <a:gd name="connsiteX6" fmla="*/ 2844923 w 2844923"/>
                        <a:gd name="connsiteY6" fmla="*/ 957952 h 2964114"/>
                        <a:gd name="connsiteX7" fmla="*/ 2844923 w 2844923"/>
                        <a:gd name="connsiteY7" fmla="*/ 1421583 h 2964114"/>
                        <a:gd name="connsiteX8" fmla="*/ 2844923 w 2844923"/>
                        <a:gd name="connsiteY8" fmla="*/ 1945688 h 2964114"/>
                        <a:gd name="connsiteX9" fmla="*/ 2844923 w 2844923"/>
                        <a:gd name="connsiteY9" fmla="*/ 2489951 h 2964114"/>
                        <a:gd name="connsiteX10" fmla="*/ 2370760 w 2844923"/>
                        <a:gd name="connsiteY10" fmla="*/ 2964114 h 2964114"/>
                        <a:gd name="connsiteX11" fmla="*/ 1896611 w 2844923"/>
                        <a:gd name="connsiteY11" fmla="*/ 2964114 h 2964114"/>
                        <a:gd name="connsiteX12" fmla="*/ 1441427 w 2844923"/>
                        <a:gd name="connsiteY12" fmla="*/ 2964114 h 2964114"/>
                        <a:gd name="connsiteX13" fmla="*/ 929346 w 2844923"/>
                        <a:gd name="connsiteY13" fmla="*/ 2964114 h 2964114"/>
                        <a:gd name="connsiteX14" fmla="*/ 474163 w 2844923"/>
                        <a:gd name="connsiteY14" fmla="*/ 2964114 h 2964114"/>
                        <a:gd name="connsiteX15" fmla="*/ 0 w 2844923"/>
                        <a:gd name="connsiteY15" fmla="*/ 2489951 h 2964114"/>
                        <a:gd name="connsiteX16" fmla="*/ 0 w 2844923"/>
                        <a:gd name="connsiteY16" fmla="*/ 2026320 h 2964114"/>
                        <a:gd name="connsiteX17" fmla="*/ 0 w 2844923"/>
                        <a:gd name="connsiteY17" fmla="*/ 1582846 h 2964114"/>
                        <a:gd name="connsiteX18" fmla="*/ 0 w 2844923"/>
                        <a:gd name="connsiteY18" fmla="*/ 1139373 h 2964114"/>
                        <a:gd name="connsiteX19" fmla="*/ 0 w 2844923"/>
                        <a:gd name="connsiteY19" fmla="*/ 474163 h 2964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844923" h="2964114" extrusionOk="0">
                          <a:moveTo>
                            <a:pt x="0" y="474163"/>
                          </a:moveTo>
                          <a:cubicBezTo>
                            <a:pt x="-23232" y="218657"/>
                            <a:pt x="178271" y="-29297"/>
                            <a:pt x="474163" y="0"/>
                          </a:cubicBezTo>
                          <a:cubicBezTo>
                            <a:pt x="651860" y="-56324"/>
                            <a:pt x="831098" y="8749"/>
                            <a:pt x="986244" y="0"/>
                          </a:cubicBezTo>
                          <a:cubicBezTo>
                            <a:pt x="1141390" y="-8749"/>
                            <a:pt x="1346132" y="11241"/>
                            <a:pt x="1460393" y="0"/>
                          </a:cubicBezTo>
                          <a:cubicBezTo>
                            <a:pt x="1574654" y="-11241"/>
                            <a:pt x="2025485" y="61156"/>
                            <a:pt x="2370760" y="0"/>
                          </a:cubicBezTo>
                          <a:cubicBezTo>
                            <a:pt x="2640393" y="-26955"/>
                            <a:pt x="2782230" y="257931"/>
                            <a:pt x="2844923" y="474163"/>
                          </a:cubicBezTo>
                          <a:cubicBezTo>
                            <a:pt x="2859051" y="648698"/>
                            <a:pt x="2824315" y="740879"/>
                            <a:pt x="2844923" y="957952"/>
                          </a:cubicBezTo>
                          <a:cubicBezTo>
                            <a:pt x="2865531" y="1175025"/>
                            <a:pt x="2835210" y="1228343"/>
                            <a:pt x="2844923" y="1421583"/>
                          </a:cubicBezTo>
                          <a:cubicBezTo>
                            <a:pt x="2854636" y="1614823"/>
                            <a:pt x="2806499" y="1817572"/>
                            <a:pt x="2844923" y="1945688"/>
                          </a:cubicBezTo>
                          <a:cubicBezTo>
                            <a:pt x="2883347" y="2073805"/>
                            <a:pt x="2782098" y="2233789"/>
                            <a:pt x="2844923" y="2489951"/>
                          </a:cubicBezTo>
                          <a:cubicBezTo>
                            <a:pt x="2841553" y="2789133"/>
                            <a:pt x="2672853" y="3020222"/>
                            <a:pt x="2370760" y="2964114"/>
                          </a:cubicBezTo>
                          <a:cubicBezTo>
                            <a:pt x="2154374" y="3005476"/>
                            <a:pt x="2021159" y="2962961"/>
                            <a:pt x="1896611" y="2964114"/>
                          </a:cubicBezTo>
                          <a:cubicBezTo>
                            <a:pt x="1772063" y="2965267"/>
                            <a:pt x="1597651" y="2913285"/>
                            <a:pt x="1441427" y="2964114"/>
                          </a:cubicBezTo>
                          <a:cubicBezTo>
                            <a:pt x="1285203" y="3014943"/>
                            <a:pt x="1032682" y="2962956"/>
                            <a:pt x="929346" y="2964114"/>
                          </a:cubicBezTo>
                          <a:cubicBezTo>
                            <a:pt x="826010" y="2965272"/>
                            <a:pt x="601280" y="2940687"/>
                            <a:pt x="474163" y="2964114"/>
                          </a:cubicBezTo>
                          <a:cubicBezTo>
                            <a:pt x="173654" y="2918507"/>
                            <a:pt x="-2226" y="2765601"/>
                            <a:pt x="0" y="2489951"/>
                          </a:cubicBezTo>
                          <a:cubicBezTo>
                            <a:pt x="-48631" y="2363856"/>
                            <a:pt x="17185" y="2168690"/>
                            <a:pt x="0" y="2026320"/>
                          </a:cubicBezTo>
                          <a:cubicBezTo>
                            <a:pt x="-17185" y="1883950"/>
                            <a:pt x="27961" y="1784622"/>
                            <a:pt x="0" y="1582846"/>
                          </a:cubicBezTo>
                          <a:cubicBezTo>
                            <a:pt x="-27961" y="1381070"/>
                            <a:pt x="46256" y="1267390"/>
                            <a:pt x="0" y="1139373"/>
                          </a:cubicBezTo>
                          <a:cubicBezTo>
                            <a:pt x="-46256" y="1011356"/>
                            <a:pt x="75366" y="759576"/>
                            <a:pt x="0" y="47416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A30C9AAF-C600-BCF2-5477-B5BA695D3D34}"/>
                </a:ext>
              </a:extLst>
            </p:cNvPr>
            <p:cNvSpPr/>
            <p:nvPr/>
          </p:nvSpPr>
          <p:spPr>
            <a:xfrm>
              <a:off x="3402710" y="970920"/>
              <a:ext cx="7922767" cy="936000"/>
            </a:xfrm>
            <a:prstGeom prst="roundRect">
              <a:avLst>
                <a:gd name="adj" fmla="val 5551"/>
              </a:avLst>
            </a:prstGeom>
            <a:solidFill>
              <a:schemeClr val="accent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2891657353">
                    <a:custGeom>
                      <a:avLst/>
                      <a:gdLst>
                        <a:gd name="connsiteX0" fmla="*/ 0 w 7610622"/>
                        <a:gd name="connsiteY0" fmla="*/ 165130 h 2974775"/>
                        <a:gd name="connsiteX1" fmla="*/ 165130 w 7610622"/>
                        <a:gd name="connsiteY1" fmla="*/ 0 h 2974775"/>
                        <a:gd name="connsiteX2" fmla="*/ 579551 w 7610622"/>
                        <a:gd name="connsiteY2" fmla="*/ 0 h 2974775"/>
                        <a:gd name="connsiteX3" fmla="*/ 1212382 w 7610622"/>
                        <a:gd name="connsiteY3" fmla="*/ 0 h 2974775"/>
                        <a:gd name="connsiteX4" fmla="*/ 1699606 w 7610622"/>
                        <a:gd name="connsiteY4" fmla="*/ 0 h 2974775"/>
                        <a:gd name="connsiteX5" fmla="*/ 2332438 w 7610622"/>
                        <a:gd name="connsiteY5" fmla="*/ 0 h 2974775"/>
                        <a:gd name="connsiteX6" fmla="*/ 2674055 w 7610622"/>
                        <a:gd name="connsiteY6" fmla="*/ 0 h 2974775"/>
                        <a:gd name="connsiteX7" fmla="*/ 3306886 w 7610622"/>
                        <a:gd name="connsiteY7" fmla="*/ 0 h 2974775"/>
                        <a:gd name="connsiteX8" fmla="*/ 4012521 w 7610622"/>
                        <a:gd name="connsiteY8" fmla="*/ 0 h 2974775"/>
                        <a:gd name="connsiteX9" fmla="*/ 4645353 w 7610622"/>
                        <a:gd name="connsiteY9" fmla="*/ 0 h 2974775"/>
                        <a:gd name="connsiteX10" fmla="*/ 5059773 w 7610622"/>
                        <a:gd name="connsiteY10" fmla="*/ 0 h 2974775"/>
                        <a:gd name="connsiteX11" fmla="*/ 5474194 w 7610622"/>
                        <a:gd name="connsiteY11" fmla="*/ 0 h 2974775"/>
                        <a:gd name="connsiteX12" fmla="*/ 5888615 w 7610622"/>
                        <a:gd name="connsiteY12" fmla="*/ 0 h 2974775"/>
                        <a:gd name="connsiteX13" fmla="*/ 6303035 w 7610622"/>
                        <a:gd name="connsiteY13" fmla="*/ 0 h 2974775"/>
                        <a:gd name="connsiteX14" fmla="*/ 6935867 w 7610622"/>
                        <a:gd name="connsiteY14" fmla="*/ 0 h 2974775"/>
                        <a:gd name="connsiteX15" fmla="*/ 7445492 w 7610622"/>
                        <a:gd name="connsiteY15" fmla="*/ 0 h 2974775"/>
                        <a:gd name="connsiteX16" fmla="*/ 7610622 w 7610622"/>
                        <a:gd name="connsiteY16" fmla="*/ 165130 h 2974775"/>
                        <a:gd name="connsiteX17" fmla="*/ 7610622 w 7610622"/>
                        <a:gd name="connsiteY17" fmla="*/ 746923 h 2974775"/>
                        <a:gd name="connsiteX18" fmla="*/ 7610622 w 7610622"/>
                        <a:gd name="connsiteY18" fmla="*/ 1275826 h 2974775"/>
                        <a:gd name="connsiteX19" fmla="*/ 7610622 w 7610622"/>
                        <a:gd name="connsiteY19" fmla="*/ 1831174 h 2974775"/>
                        <a:gd name="connsiteX20" fmla="*/ 7610622 w 7610622"/>
                        <a:gd name="connsiteY20" fmla="*/ 2307187 h 2974775"/>
                        <a:gd name="connsiteX21" fmla="*/ 7610622 w 7610622"/>
                        <a:gd name="connsiteY21" fmla="*/ 2809645 h 2974775"/>
                        <a:gd name="connsiteX22" fmla="*/ 7445492 w 7610622"/>
                        <a:gd name="connsiteY22" fmla="*/ 2974775 h 2974775"/>
                        <a:gd name="connsiteX23" fmla="*/ 7031071 w 7610622"/>
                        <a:gd name="connsiteY23" fmla="*/ 2974775 h 2974775"/>
                        <a:gd name="connsiteX24" fmla="*/ 6543847 w 7610622"/>
                        <a:gd name="connsiteY24" fmla="*/ 2974775 h 2974775"/>
                        <a:gd name="connsiteX25" fmla="*/ 6202230 w 7610622"/>
                        <a:gd name="connsiteY25" fmla="*/ 2974775 h 2974775"/>
                        <a:gd name="connsiteX26" fmla="*/ 5787810 w 7610622"/>
                        <a:gd name="connsiteY26" fmla="*/ 2974775 h 2974775"/>
                        <a:gd name="connsiteX27" fmla="*/ 5300585 w 7610622"/>
                        <a:gd name="connsiteY27" fmla="*/ 2974775 h 2974775"/>
                        <a:gd name="connsiteX28" fmla="*/ 4886165 w 7610622"/>
                        <a:gd name="connsiteY28" fmla="*/ 2974775 h 2974775"/>
                        <a:gd name="connsiteX29" fmla="*/ 4398941 w 7610622"/>
                        <a:gd name="connsiteY29" fmla="*/ 2974775 h 2974775"/>
                        <a:gd name="connsiteX30" fmla="*/ 3984520 w 7610622"/>
                        <a:gd name="connsiteY30" fmla="*/ 2974775 h 2974775"/>
                        <a:gd name="connsiteX31" fmla="*/ 3497296 w 7610622"/>
                        <a:gd name="connsiteY31" fmla="*/ 2974775 h 2974775"/>
                        <a:gd name="connsiteX32" fmla="*/ 3155679 w 7610622"/>
                        <a:gd name="connsiteY32" fmla="*/ 2974775 h 2974775"/>
                        <a:gd name="connsiteX33" fmla="*/ 2814062 w 7610622"/>
                        <a:gd name="connsiteY33" fmla="*/ 2974775 h 2974775"/>
                        <a:gd name="connsiteX34" fmla="*/ 2472445 w 7610622"/>
                        <a:gd name="connsiteY34" fmla="*/ 2974775 h 2974775"/>
                        <a:gd name="connsiteX35" fmla="*/ 1985220 w 7610622"/>
                        <a:gd name="connsiteY35" fmla="*/ 2974775 h 2974775"/>
                        <a:gd name="connsiteX36" fmla="*/ 1425193 w 7610622"/>
                        <a:gd name="connsiteY36" fmla="*/ 2974775 h 2974775"/>
                        <a:gd name="connsiteX37" fmla="*/ 865165 w 7610622"/>
                        <a:gd name="connsiteY37" fmla="*/ 2974775 h 2974775"/>
                        <a:gd name="connsiteX38" fmla="*/ 165130 w 7610622"/>
                        <a:gd name="connsiteY38" fmla="*/ 2974775 h 2974775"/>
                        <a:gd name="connsiteX39" fmla="*/ 0 w 7610622"/>
                        <a:gd name="connsiteY39" fmla="*/ 2809645 h 2974775"/>
                        <a:gd name="connsiteX40" fmla="*/ 0 w 7610622"/>
                        <a:gd name="connsiteY40" fmla="*/ 2333632 h 2974775"/>
                        <a:gd name="connsiteX41" fmla="*/ 0 w 7610622"/>
                        <a:gd name="connsiteY41" fmla="*/ 1857620 h 2974775"/>
                        <a:gd name="connsiteX42" fmla="*/ 0 w 7610622"/>
                        <a:gd name="connsiteY42" fmla="*/ 1275826 h 2974775"/>
                        <a:gd name="connsiteX43" fmla="*/ 0 w 7610622"/>
                        <a:gd name="connsiteY43" fmla="*/ 746923 h 2974775"/>
                        <a:gd name="connsiteX44" fmla="*/ 0 w 7610622"/>
                        <a:gd name="connsiteY44" fmla="*/ 165130 h 297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7610622" h="2974775" fill="none" extrusionOk="0">
                          <a:moveTo>
                            <a:pt x="0" y="165130"/>
                          </a:moveTo>
                          <a:cubicBezTo>
                            <a:pt x="1429" y="78628"/>
                            <a:pt x="58599" y="1031"/>
                            <a:pt x="165130" y="0"/>
                          </a:cubicBezTo>
                          <a:cubicBezTo>
                            <a:pt x="304610" y="-37394"/>
                            <a:pt x="440877" y="43332"/>
                            <a:pt x="579551" y="0"/>
                          </a:cubicBezTo>
                          <a:cubicBezTo>
                            <a:pt x="718225" y="-43332"/>
                            <a:pt x="906768" y="23588"/>
                            <a:pt x="1212382" y="0"/>
                          </a:cubicBezTo>
                          <a:cubicBezTo>
                            <a:pt x="1517996" y="-23588"/>
                            <a:pt x="1472925" y="52633"/>
                            <a:pt x="1699606" y="0"/>
                          </a:cubicBezTo>
                          <a:cubicBezTo>
                            <a:pt x="1926287" y="-52633"/>
                            <a:pt x="2094115" y="46958"/>
                            <a:pt x="2332438" y="0"/>
                          </a:cubicBezTo>
                          <a:cubicBezTo>
                            <a:pt x="2570761" y="-46958"/>
                            <a:pt x="2570637" y="13083"/>
                            <a:pt x="2674055" y="0"/>
                          </a:cubicBezTo>
                          <a:cubicBezTo>
                            <a:pt x="2777473" y="-13083"/>
                            <a:pt x="3038437" y="11314"/>
                            <a:pt x="3306886" y="0"/>
                          </a:cubicBezTo>
                          <a:cubicBezTo>
                            <a:pt x="3575335" y="-11314"/>
                            <a:pt x="3715241" y="60591"/>
                            <a:pt x="4012521" y="0"/>
                          </a:cubicBezTo>
                          <a:cubicBezTo>
                            <a:pt x="4309802" y="-60591"/>
                            <a:pt x="4356428" y="9138"/>
                            <a:pt x="4645353" y="0"/>
                          </a:cubicBezTo>
                          <a:cubicBezTo>
                            <a:pt x="4934278" y="-9138"/>
                            <a:pt x="4927617" y="25483"/>
                            <a:pt x="5059773" y="0"/>
                          </a:cubicBezTo>
                          <a:cubicBezTo>
                            <a:pt x="5191929" y="-25483"/>
                            <a:pt x="5374301" y="21013"/>
                            <a:pt x="5474194" y="0"/>
                          </a:cubicBezTo>
                          <a:cubicBezTo>
                            <a:pt x="5574087" y="-21013"/>
                            <a:pt x="5712759" y="3344"/>
                            <a:pt x="5888615" y="0"/>
                          </a:cubicBezTo>
                          <a:cubicBezTo>
                            <a:pt x="6064471" y="-3344"/>
                            <a:pt x="6125862" y="4955"/>
                            <a:pt x="6303035" y="0"/>
                          </a:cubicBezTo>
                          <a:cubicBezTo>
                            <a:pt x="6480208" y="-4955"/>
                            <a:pt x="6666023" y="56177"/>
                            <a:pt x="6935867" y="0"/>
                          </a:cubicBezTo>
                          <a:cubicBezTo>
                            <a:pt x="7205711" y="-56177"/>
                            <a:pt x="7210935" y="29577"/>
                            <a:pt x="7445492" y="0"/>
                          </a:cubicBezTo>
                          <a:cubicBezTo>
                            <a:pt x="7533840" y="-7145"/>
                            <a:pt x="7602198" y="71310"/>
                            <a:pt x="7610622" y="165130"/>
                          </a:cubicBezTo>
                          <a:cubicBezTo>
                            <a:pt x="7627060" y="383269"/>
                            <a:pt x="7603086" y="560920"/>
                            <a:pt x="7610622" y="746923"/>
                          </a:cubicBezTo>
                          <a:cubicBezTo>
                            <a:pt x="7618158" y="932926"/>
                            <a:pt x="7602070" y="1158933"/>
                            <a:pt x="7610622" y="1275826"/>
                          </a:cubicBezTo>
                          <a:cubicBezTo>
                            <a:pt x="7619174" y="1392719"/>
                            <a:pt x="7573170" y="1553742"/>
                            <a:pt x="7610622" y="1831174"/>
                          </a:cubicBezTo>
                          <a:cubicBezTo>
                            <a:pt x="7648074" y="2108606"/>
                            <a:pt x="7553992" y="2175568"/>
                            <a:pt x="7610622" y="2307187"/>
                          </a:cubicBezTo>
                          <a:cubicBezTo>
                            <a:pt x="7667252" y="2438806"/>
                            <a:pt x="7581262" y="2611676"/>
                            <a:pt x="7610622" y="2809645"/>
                          </a:cubicBezTo>
                          <a:cubicBezTo>
                            <a:pt x="7610953" y="2883447"/>
                            <a:pt x="7545777" y="2975724"/>
                            <a:pt x="7445492" y="2974775"/>
                          </a:cubicBezTo>
                          <a:cubicBezTo>
                            <a:pt x="7354723" y="2991119"/>
                            <a:pt x="7172254" y="2926173"/>
                            <a:pt x="7031071" y="2974775"/>
                          </a:cubicBezTo>
                          <a:cubicBezTo>
                            <a:pt x="6889888" y="3023377"/>
                            <a:pt x="6679490" y="2958071"/>
                            <a:pt x="6543847" y="2974775"/>
                          </a:cubicBezTo>
                          <a:cubicBezTo>
                            <a:pt x="6408204" y="2991479"/>
                            <a:pt x="6323353" y="2935585"/>
                            <a:pt x="6202230" y="2974775"/>
                          </a:cubicBezTo>
                          <a:cubicBezTo>
                            <a:pt x="6081107" y="3013965"/>
                            <a:pt x="5940094" y="2961621"/>
                            <a:pt x="5787810" y="2974775"/>
                          </a:cubicBezTo>
                          <a:cubicBezTo>
                            <a:pt x="5635526" y="2987929"/>
                            <a:pt x="5443361" y="2950016"/>
                            <a:pt x="5300585" y="2974775"/>
                          </a:cubicBezTo>
                          <a:cubicBezTo>
                            <a:pt x="5157809" y="2999534"/>
                            <a:pt x="5036780" y="2943410"/>
                            <a:pt x="4886165" y="2974775"/>
                          </a:cubicBezTo>
                          <a:cubicBezTo>
                            <a:pt x="4735550" y="3006140"/>
                            <a:pt x="4504693" y="2943382"/>
                            <a:pt x="4398941" y="2974775"/>
                          </a:cubicBezTo>
                          <a:cubicBezTo>
                            <a:pt x="4293189" y="3006168"/>
                            <a:pt x="4164585" y="2947170"/>
                            <a:pt x="3984520" y="2974775"/>
                          </a:cubicBezTo>
                          <a:cubicBezTo>
                            <a:pt x="3804455" y="3002380"/>
                            <a:pt x="3646667" y="2954917"/>
                            <a:pt x="3497296" y="2974775"/>
                          </a:cubicBezTo>
                          <a:cubicBezTo>
                            <a:pt x="3347925" y="2994633"/>
                            <a:pt x="3251141" y="2946837"/>
                            <a:pt x="3155679" y="2974775"/>
                          </a:cubicBezTo>
                          <a:cubicBezTo>
                            <a:pt x="3060217" y="3002713"/>
                            <a:pt x="2961390" y="2965329"/>
                            <a:pt x="2814062" y="2974775"/>
                          </a:cubicBezTo>
                          <a:cubicBezTo>
                            <a:pt x="2666734" y="2984221"/>
                            <a:pt x="2631474" y="2964321"/>
                            <a:pt x="2472445" y="2974775"/>
                          </a:cubicBezTo>
                          <a:cubicBezTo>
                            <a:pt x="2313416" y="2985229"/>
                            <a:pt x="2086306" y="2971725"/>
                            <a:pt x="1985220" y="2974775"/>
                          </a:cubicBezTo>
                          <a:cubicBezTo>
                            <a:pt x="1884135" y="2977825"/>
                            <a:pt x="1684223" y="2954589"/>
                            <a:pt x="1425193" y="2974775"/>
                          </a:cubicBezTo>
                          <a:cubicBezTo>
                            <a:pt x="1166163" y="2994961"/>
                            <a:pt x="981129" y="2922182"/>
                            <a:pt x="865165" y="2974775"/>
                          </a:cubicBezTo>
                          <a:cubicBezTo>
                            <a:pt x="749201" y="3027368"/>
                            <a:pt x="504191" y="2936781"/>
                            <a:pt x="165130" y="2974775"/>
                          </a:cubicBezTo>
                          <a:cubicBezTo>
                            <a:pt x="74299" y="2961428"/>
                            <a:pt x="-16500" y="2887893"/>
                            <a:pt x="0" y="2809645"/>
                          </a:cubicBezTo>
                          <a:cubicBezTo>
                            <a:pt x="-56125" y="2681428"/>
                            <a:pt x="6014" y="2523316"/>
                            <a:pt x="0" y="2333632"/>
                          </a:cubicBezTo>
                          <a:cubicBezTo>
                            <a:pt x="-6014" y="2143948"/>
                            <a:pt x="12209" y="2014307"/>
                            <a:pt x="0" y="1857620"/>
                          </a:cubicBezTo>
                          <a:cubicBezTo>
                            <a:pt x="-12209" y="1700933"/>
                            <a:pt x="36477" y="1432066"/>
                            <a:pt x="0" y="1275826"/>
                          </a:cubicBezTo>
                          <a:cubicBezTo>
                            <a:pt x="-36477" y="1119586"/>
                            <a:pt x="5937" y="926453"/>
                            <a:pt x="0" y="746923"/>
                          </a:cubicBezTo>
                          <a:cubicBezTo>
                            <a:pt x="-5937" y="567393"/>
                            <a:pt x="30061" y="356410"/>
                            <a:pt x="0" y="165130"/>
                          </a:cubicBezTo>
                          <a:close/>
                        </a:path>
                        <a:path w="7610622" h="2974775" stroke="0" extrusionOk="0">
                          <a:moveTo>
                            <a:pt x="0" y="165130"/>
                          </a:moveTo>
                          <a:cubicBezTo>
                            <a:pt x="1015" y="76057"/>
                            <a:pt x="82866" y="-723"/>
                            <a:pt x="165130" y="0"/>
                          </a:cubicBezTo>
                          <a:cubicBezTo>
                            <a:pt x="431385" y="-49254"/>
                            <a:pt x="722221" y="29391"/>
                            <a:pt x="870765" y="0"/>
                          </a:cubicBezTo>
                          <a:cubicBezTo>
                            <a:pt x="1019309" y="-29391"/>
                            <a:pt x="1104771" y="6005"/>
                            <a:pt x="1212382" y="0"/>
                          </a:cubicBezTo>
                          <a:cubicBezTo>
                            <a:pt x="1319993" y="-6005"/>
                            <a:pt x="1529480" y="15411"/>
                            <a:pt x="1699606" y="0"/>
                          </a:cubicBezTo>
                          <a:cubicBezTo>
                            <a:pt x="1869732" y="-15411"/>
                            <a:pt x="2193193" y="10417"/>
                            <a:pt x="2332438" y="0"/>
                          </a:cubicBezTo>
                          <a:cubicBezTo>
                            <a:pt x="2471683" y="-10417"/>
                            <a:pt x="2671787" y="44678"/>
                            <a:pt x="2965269" y="0"/>
                          </a:cubicBezTo>
                          <a:cubicBezTo>
                            <a:pt x="3258751" y="-44678"/>
                            <a:pt x="3191090" y="39624"/>
                            <a:pt x="3379690" y="0"/>
                          </a:cubicBezTo>
                          <a:cubicBezTo>
                            <a:pt x="3568290" y="-39624"/>
                            <a:pt x="3640147" y="38173"/>
                            <a:pt x="3794110" y="0"/>
                          </a:cubicBezTo>
                          <a:cubicBezTo>
                            <a:pt x="3948073" y="-38173"/>
                            <a:pt x="4271191" y="22865"/>
                            <a:pt x="4499746" y="0"/>
                          </a:cubicBezTo>
                          <a:cubicBezTo>
                            <a:pt x="4728301" y="-22865"/>
                            <a:pt x="4730748" y="5910"/>
                            <a:pt x="4914166" y="0"/>
                          </a:cubicBezTo>
                          <a:cubicBezTo>
                            <a:pt x="5097584" y="-5910"/>
                            <a:pt x="5188504" y="32739"/>
                            <a:pt x="5401390" y="0"/>
                          </a:cubicBezTo>
                          <a:cubicBezTo>
                            <a:pt x="5614276" y="-32739"/>
                            <a:pt x="5919919" y="50371"/>
                            <a:pt x="6107025" y="0"/>
                          </a:cubicBezTo>
                          <a:cubicBezTo>
                            <a:pt x="6294132" y="-50371"/>
                            <a:pt x="6315502" y="33540"/>
                            <a:pt x="6448642" y="0"/>
                          </a:cubicBezTo>
                          <a:cubicBezTo>
                            <a:pt x="6581782" y="-33540"/>
                            <a:pt x="6777642" y="20962"/>
                            <a:pt x="6935867" y="0"/>
                          </a:cubicBezTo>
                          <a:cubicBezTo>
                            <a:pt x="7094093" y="-20962"/>
                            <a:pt x="7275188" y="35518"/>
                            <a:pt x="7445492" y="0"/>
                          </a:cubicBezTo>
                          <a:cubicBezTo>
                            <a:pt x="7517850" y="10968"/>
                            <a:pt x="7608355" y="57324"/>
                            <a:pt x="7610622" y="165130"/>
                          </a:cubicBezTo>
                          <a:cubicBezTo>
                            <a:pt x="7659001" y="384725"/>
                            <a:pt x="7559649" y="530986"/>
                            <a:pt x="7610622" y="641143"/>
                          </a:cubicBezTo>
                          <a:cubicBezTo>
                            <a:pt x="7661595" y="751300"/>
                            <a:pt x="7578457" y="981303"/>
                            <a:pt x="7610622" y="1143601"/>
                          </a:cubicBezTo>
                          <a:cubicBezTo>
                            <a:pt x="7642787" y="1305899"/>
                            <a:pt x="7580421" y="1397324"/>
                            <a:pt x="7610622" y="1646058"/>
                          </a:cubicBezTo>
                          <a:cubicBezTo>
                            <a:pt x="7640823" y="1894792"/>
                            <a:pt x="7606488" y="1989282"/>
                            <a:pt x="7610622" y="2095626"/>
                          </a:cubicBezTo>
                          <a:cubicBezTo>
                            <a:pt x="7614756" y="2201970"/>
                            <a:pt x="7568338" y="2498934"/>
                            <a:pt x="7610622" y="2809645"/>
                          </a:cubicBezTo>
                          <a:cubicBezTo>
                            <a:pt x="7586368" y="2890125"/>
                            <a:pt x="7529836" y="2971075"/>
                            <a:pt x="7445492" y="2974775"/>
                          </a:cubicBezTo>
                          <a:cubicBezTo>
                            <a:pt x="7323272" y="2986540"/>
                            <a:pt x="7135372" y="2926249"/>
                            <a:pt x="6885464" y="2974775"/>
                          </a:cubicBezTo>
                          <a:cubicBezTo>
                            <a:pt x="6635556" y="3023301"/>
                            <a:pt x="6649668" y="2946679"/>
                            <a:pt x="6543847" y="2974775"/>
                          </a:cubicBezTo>
                          <a:cubicBezTo>
                            <a:pt x="6438026" y="3002871"/>
                            <a:pt x="6136371" y="2933352"/>
                            <a:pt x="5983819" y="2974775"/>
                          </a:cubicBezTo>
                          <a:cubicBezTo>
                            <a:pt x="5831267" y="3016198"/>
                            <a:pt x="5542839" y="2973298"/>
                            <a:pt x="5278184" y="2974775"/>
                          </a:cubicBezTo>
                          <a:cubicBezTo>
                            <a:pt x="5013530" y="2976252"/>
                            <a:pt x="4827556" y="2900315"/>
                            <a:pt x="4572549" y="2974775"/>
                          </a:cubicBezTo>
                          <a:cubicBezTo>
                            <a:pt x="4317543" y="3049235"/>
                            <a:pt x="4338088" y="2935027"/>
                            <a:pt x="4230932" y="2974775"/>
                          </a:cubicBezTo>
                          <a:cubicBezTo>
                            <a:pt x="4123776" y="3014523"/>
                            <a:pt x="3901214" y="2946894"/>
                            <a:pt x="3670904" y="2974775"/>
                          </a:cubicBezTo>
                          <a:cubicBezTo>
                            <a:pt x="3440594" y="3002656"/>
                            <a:pt x="3431223" y="2942727"/>
                            <a:pt x="3329287" y="2974775"/>
                          </a:cubicBezTo>
                          <a:cubicBezTo>
                            <a:pt x="3227351" y="3006823"/>
                            <a:pt x="3009840" y="2950811"/>
                            <a:pt x="2696456" y="2974775"/>
                          </a:cubicBezTo>
                          <a:cubicBezTo>
                            <a:pt x="2383072" y="2998739"/>
                            <a:pt x="2359738" y="2953949"/>
                            <a:pt x="2136428" y="2974775"/>
                          </a:cubicBezTo>
                          <a:cubicBezTo>
                            <a:pt x="1913118" y="2995601"/>
                            <a:pt x="1841740" y="2925749"/>
                            <a:pt x="1576400" y="2974775"/>
                          </a:cubicBezTo>
                          <a:cubicBezTo>
                            <a:pt x="1311060" y="3023801"/>
                            <a:pt x="1323964" y="2962351"/>
                            <a:pt x="1089176" y="2974775"/>
                          </a:cubicBezTo>
                          <a:cubicBezTo>
                            <a:pt x="854388" y="2987199"/>
                            <a:pt x="845737" y="2944072"/>
                            <a:pt x="674755" y="2974775"/>
                          </a:cubicBezTo>
                          <a:cubicBezTo>
                            <a:pt x="503773" y="3005478"/>
                            <a:pt x="362598" y="2932965"/>
                            <a:pt x="165130" y="2974775"/>
                          </a:cubicBezTo>
                          <a:cubicBezTo>
                            <a:pt x="72122" y="2976876"/>
                            <a:pt x="4383" y="2908625"/>
                            <a:pt x="0" y="2809645"/>
                          </a:cubicBezTo>
                          <a:cubicBezTo>
                            <a:pt x="-39860" y="2631967"/>
                            <a:pt x="47972" y="2449920"/>
                            <a:pt x="0" y="2333632"/>
                          </a:cubicBezTo>
                          <a:cubicBezTo>
                            <a:pt x="-47972" y="2217344"/>
                            <a:pt x="2996" y="1987444"/>
                            <a:pt x="0" y="1751839"/>
                          </a:cubicBezTo>
                          <a:cubicBezTo>
                            <a:pt x="-2996" y="1516234"/>
                            <a:pt x="69698" y="1383933"/>
                            <a:pt x="0" y="1170046"/>
                          </a:cubicBezTo>
                          <a:cubicBezTo>
                            <a:pt x="-69698" y="956159"/>
                            <a:pt x="43694" y="844157"/>
                            <a:pt x="0" y="720478"/>
                          </a:cubicBezTo>
                          <a:cubicBezTo>
                            <a:pt x="-43694" y="596799"/>
                            <a:pt x="43359" y="408221"/>
                            <a:pt x="0" y="16513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C9BAA-D98D-F5CF-4E4F-2F83B2E36B6C}"/>
                </a:ext>
              </a:extLst>
            </p:cNvPr>
            <p:cNvSpPr txBox="1"/>
            <p:nvPr/>
          </p:nvSpPr>
          <p:spPr>
            <a:xfrm>
              <a:off x="3397458" y="905036"/>
              <a:ext cx="7915990" cy="1008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One of the leading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Corporate Finance Consultancy company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in existence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since 1994</a:t>
              </a:r>
            </a:p>
            <a:p>
              <a:pPr marL="171450" indent="-17145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Advisors to Management &amp; Top Executives to assist them in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Raising Funds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for their 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Long  and Short term requirements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90ED0A-000F-D431-7B46-01FADDA5DEEC}"/>
                </a:ext>
              </a:extLst>
            </p:cNvPr>
            <p:cNvSpPr txBox="1"/>
            <p:nvPr/>
          </p:nvSpPr>
          <p:spPr>
            <a:xfrm>
              <a:off x="1027143" y="1556069"/>
              <a:ext cx="21374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Company Overview</a:t>
              </a:r>
            </a:p>
          </p:txBody>
        </p:sp>
        <p:pic>
          <p:nvPicPr>
            <p:cNvPr id="12" name="Graphic 11" descr="Blog outline">
              <a:extLst>
                <a:ext uri="{FF2B5EF4-FFF2-40B4-BE49-F238E27FC236}">
                  <a16:creationId xmlns:a16="http://schemas.microsoft.com/office/drawing/2014/main" id="{FC9B291E-01E3-B1C4-012C-D1736364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958" y="993135"/>
              <a:ext cx="567771" cy="567771"/>
            </a:xfrm>
            <a:prstGeom prst="rect">
              <a:avLst/>
            </a:prstGeom>
          </p:spPr>
        </p:pic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195B6C0-7DFF-0F80-6365-A0857206F6DA}"/>
                </a:ext>
              </a:extLst>
            </p:cNvPr>
            <p:cNvSpPr/>
            <p:nvPr/>
          </p:nvSpPr>
          <p:spPr>
            <a:xfrm>
              <a:off x="3414740" y="1996693"/>
              <a:ext cx="7916400" cy="1013577"/>
            </a:xfrm>
            <a:custGeom>
              <a:avLst/>
              <a:gdLst>
                <a:gd name="connsiteX0" fmla="*/ 0 w 7916400"/>
                <a:gd name="connsiteY0" fmla="*/ 56264 h 1013577"/>
                <a:gd name="connsiteX1" fmla="*/ 56264 w 7916400"/>
                <a:gd name="connsiteY1" fmla="*/ 0 h 1013577"/>
                <a:gd name="connsiteX2" fmla="*/ 535645 w 7916400"/>
                <a:gd name="connsiteY2" fmla="*/ 0 h 1013577"/>
                <a:gd name="connsiteX3" fmla="*/ 1093064 w 7916400"/>
                <a:gd name="connsiteY3" fmla="*/ 0 h 1013577"/>
                <a:gd name="connsiteX4" fmla="*/ 1494406 w 7916400"/>
                <a:gd name="connsiteY4" fmla="*/ 0 h 1013577"/>
                <a:gd name="connsiteX5" fmla="*/ 2051826 w 7916400"/>
                <a:gd name="connsiteY5" fmla="*/ 0 h 1013577"/>
                <a:gd name="connsiteX6" fmla="*/ 2609245 w 7916400"/>
                <a:gd name="connsiteY6" fmla="*/ 0 h 1013577"/>
                <a:gd name="connsiteX7" fmla="*/ 3322742 w 7916400"/>
                <a:gd name="connsiteY7" fmla="*/ 0 h 1013577"/>
                <a:gd name="connsiteX8" fmla="*/ 3958200 w 7916400"/>
                <a:gd name="connsiteY8" fmla="*/ 0 h 1013577"/>
                <a:gd name="connsiteX9" fmla="*/ 4359542 w 7916400"/>
                <a:gd name="connsiteY9" fmla="*/ 0 h 1013577"/>
                <a:gd name="connsiteX10" fmla="*/ 4838923 w 7916400"/>
                <a:gd name="connsiteY10" fmla="*/ 0 h 1013577"/>
                <a:gd name="connsiteX11" fmla="*/ 5162226 w 7916400"/>
                <a:gd name="connsiteY11" fmla="*/ 0 h 1013577"/>
                <a:gd name="connsiteX12" fmla="*/ 5719645 w 7916400"/>
                <a:gd name="connsiteY12" fmla="*/ 0 h 1013577"/>
                <a:gd name="connsiteX13" fmla="*/ 6277065 w 7916400"/>
                <a:gd name="connsiteY13" fmla="*/ 0 h 1013577"/>
                <a:gd name="connsiteX14" fmla="*/ 6756446 w 7916400"/>
                <a:gd name="connsiteY14" fmla="*/ 0 h 1013577"/>
                <a:gd name="connsiteX15" fmla="*/ 7860136 w 7916400"/>
                <a:gd name="connsiteY15" fmla="*/ 0 h 1013577"/>
                <a:gd name="connsiteX16" fmla="*/ 7916400 w 7916400"/>
                <a:gd name="connsiteY16" fmla="*/ 56264 h 1013577"/>
                <a:gd name="connsiteX17" fmla="*/ 7916400 w 7916400"/>
                <a:gd name="connsiteY17" fmla="*/ 524809 h 1013577"/>
                <a:gd name="connsiteX18" fmla="*/ 7916400 w 7916400"/>
                <a:gd name="connsiteY18" fmla="*/ 957313 h 1013577"/>
                <a:gd name="connsiteX19" fmla="*/ 7860136 w 7916400"/>
                <a:gd name="connsiteY19" fmla="*/ 1013577 h 1013577"/>
                <a:gd name="connsiteX20" fmla="*/ 7302717 w 7916400"/>
                <a:gd name="connsiteY20" fmla="*/ 1013577 h 1013577"/>
                <a:gd name="connsiteX21" fmla="*/ 6745297 w 7916400"/>
                <a:gd name="connsiteY21" fmla="*/ 1013577 h 1013577"/>
                <a:gd name="connsiteX22" fmla="*/ 6109839 w 7916400"/>
                <a:gd name="connsiteY22" fmla="*/ 1013577 h 1013577"/>
                <a:gd name="connsiteX23" fmla="*/ 5786536 w 7916400"/>
                <a:gd name="connsiteY23" fmla="*/ 1013577 h 1013577"/>
                <a:gd name="connsiteX24" fmla="*/ 5385194 w 7916400"/>
                <a:gd name="connsiteY24" fmla="*/ 1013577 h 1013577"/>
                <a:gd name="connsiteX25" fmla="*/ 4671697 w 7916400"/>
                <a:gd name="connsiteY25" fmla="*/ 1013577 h 1013577"/>
                <a:gd name="connsiteX26" fmla="*/ 4270355 w 7916400"/>
                <a:gd name="connsiteY26" fmla="*/ 1013577 h 1013577"/>
                <a:gd name="connsiteX27" fmla="*/ 3712935 w 7916400"/>
                <a:gd name="connsiteY27" fmla="*/ 1013577 h 1013577"/>
                <a:gd name="connsiteX28" fmla="*/ 3311593 w 7916400"/>
                <a:gd name="connsiteY28" fmla="*/ 1013577 h 1013577"/>
                <a:gd name="connsiteX29" fmla="*/ 2754174 w 7916400"/>
                <a:gd name="connsiteY29" fmla="*/ 1013577 h 1013577"/>
                <a:gd name="connsiteX30" fmla="*/ 2040677 w 7916400"/>
                <a:gd name="connsiteY30" fmla="*/ 1013577 h 1013577"/>
                <a:gd name="connsiteX31" fmla="*/ 1327180 w 7916400"/>
                <a:gd name="connsiteY31" fmla="*/ 1013577 h 1013577"/>
                <a:gd name="connsiteX32" fmla="*/ 769761 w 7916400"/>
                <a:gd name="connsiteY32" fmla="*/ 1013577 h 1013577"/>
                <a:gd name="connsiteX33" fmla="*/ 56264 w 7916400"/>
                <a:gd name="connsiteY33" fmla="*/ 1013577 h 1013577"/>
                <a:gd name="connsiteX34" fmla="*/ 0 w 7916400"/>
                <a:gd name="connsiteY34" fmla="*/ 957313 h 1013577"/>
                <a:gd name="connsiteX35" fmla="*/ 0 w 7916400"/>
                <a:gd name="connsiteY35" fmla="*/ 515799 h 1013577"/>
                <a:gd name="connsiteX36" fmla="*/ 0 w 7916400"/>
                <a:gd name="connsiteY36" fmla="*/ 56264 h 101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16400" h="1013577" fill="none" extrusionOk="0">
                  <a:moveTo>
                    <a:pt x="0" y="56264"/>
                  </a:moveTo>
                  <a:cubicBezTo>
                    <a:pt x="6747" y="31565"/>
                    <a:pt x="25217" y="-5813"/>
                    <a:pt x="56264" y="0"/>
                  </a:cubicBezTo>
                  <a:cubicBezTo>
                    <a:pt x="213080" y="-56175"/>
                    <a:pt x="372699" y="29260"/>
                    <a:pt x="535645" y="0"/>
                  </a:cubicBezTo>
                  <a:cubicBezTo>
                    <a:pt x="698591" y="-29260"/>
                    <a:pt x="973607" y="48059"/>
                    <a:pt x="1093064" y="0"/>
                  </a:cubicBezTo>
                  <a:cubicBezTo>
                    <a:pt x="1212521" y="-48059"/>
                    <a:pt x="1354763" y="2225"/>
                    <a:pt x="1494406" y="0"/>
                  </a:cubicBezTo>
                  <a:cubicBezTo>
                    <a:pt x="1634049" y="-2225"/>
                    <a:pt x="1880256" y="36394"/>
                    <a:pt x="2051826" y="0"/>
                  </a:cubicBezTo>
                  <a:cubicBezTo>
                    <a:pt x="2223396" y="-36394"/>
                    <a:pt x="2491018" y="60816"/>
                    <a:pt x="2609245" y="0"/>
                  </a:cubicBezTo>
                  <a:cubicBezTo>
                    <a:pt x="2727472" y="-60816"/>
                    <a:pt x="3104593" y="34627"/>
                    <a:pt x="3322742" y="0"/>
                  </a:cubicBezTo>
                  <a:cubicBezTo>
                    <a:pt x="3540891" y="-34627"/>
                    <a:pt x="3717083" y="52818"/>
                    <a:pt x="3958200" y="0"/>
                  </a:cubicBezTo>
                  <a:cubicBezTo>
                    <a:pt x="4199317" y="-52818"/>
                    <a:pt x="4214098" y="4884"/>
                    <a:pt x="4359542" y="0"/>
                  </a:cubicBezTo>
                  <a:cubicBezTo>
                    <a:pt x="4504986" y="-4884"/>
                    <a:pt x="4727718" y="14606"/>
                    <a:pt x="4838923" y="0"/>
                  </a:cubicBezTo>
                  <a:cubicBezTo>
                    <a:pt x="4950128" y="-14606"/>
                    <a:pt x="5089954" y="37878"/>
                    <a:pt x="5162226" y="0"/>
                  </a:cubicBezTo>
                  <a:cubicBezTo>
                    <a:pt x="5234498" y="-37878"/>
                    <a:pt x="5482922" y="43072"/>
                    <a:pt x="5719645" y="0"/>
                  </a:cubicBezTo>
                  <a:cubicBezTo>
                    <a:pt x="5956368" y="-43072"/>
                    <a:pt x="6134821" y="22213"/>
                    <a:pt x="6277065" y="0"/>
                  </a:cubicBezTo>
                  <a:cubicBezTo>
                    <a:pt x="6419309" y="-22213"/>
                    <a:pt x="6522709" y="40887"/>
                    <a:pt x="6756446" y="0"/>
                  </a:cubicBezTo>
                  <a:cubicBezTo>
                    <a:pt x="6990183" y="-40887"/>
                    <a:pt x="7629047" y="116989"/>
                    <a:pt x="7860136" y="0"/>
                  </a:cubicBezTo>
                  <a:cubicBezTo>
                    <a:pt x="7891632" y="-8115"/>
                    <a:pt x="7911023" y="21288"/>
                    <a:pt x="7916400" y="56264"/>
                  </a:cubicBezTo>
                  <a:cubicBezTo>
                    <a:pt x="7968766" y="210837"/>
                    <a:pt x="7887045" y="384123"/>
                    <a:pt x="7916400" y="524809"/>
                  </a:cubicBezTo>
                  <a:cubicBezTo>
                    <a:pt x="7945755" y="665496"/>
                    <a:pt x="7910688" y="776848"/>
                    <a:pt x="7916400" y="957313"/>
                  </a:cubicBezTo>
                  <a:cubicBezTo>
                    <a:pt x="7912640" y="995465"/>
                    <a:pt x="7894128" y="1020225"/>
                    <a:pt x="7860136" y="1013577"/>
                  </a:cubicBezTo>
                  <a:cubicBezTo>
                    <a:pt x="7671911" y="1075144"/>
                    <a:pt x="7470514" y="967843"/>
                    <a:pt x="7302717" y="1013577"/>
                  </a:cubicBezTo>
                  <a:cubicBezTo>
                    <a:pt x="7134920" y="1059311"/>
                    <a:pt x="7002104" y="983463"/>
                    <a:pt x="6745297" y="1013577"/>
                  </a:cubicBezTo>
                  <a:cubicBezTo>
                    <a:pt x="6488490" y="1043691"/>
                    <a:pt x="6263634" y="980341"/>
                    <a:pt x="6109839" y="1013577"/>
                  </a:cubicBezTo>
                  <a:cubicBezTo>
                    <a:pt x="5956044" y="1046813"/>
                    <a:pt x="5936011" y="1002456"/>
                    <a:pt x="5786536" y="1013577"/>
                  </a:cubicBezTo>
                  <a:cubicBezTo>
                    <a:pt x="5637061" y="1024698"/>
                    <a:pt x="5470577" y="989211"/>
                    <a:pt x="5385194" y="1013577"/>
                  </a:cubicBezTo>
                  <a:cubicBezTo>
                    <a:pt x="5299811" y="1037943"/>
                    <a:pt x="4871069" y="998224"/>
                    <a:pt x="4671697" y="1013577"/>
                  </a:cubicBezTo>
                  <a:cubicBezTo>
                    <a:pt x="4472325" y="1028930"/>
                    <a:pt x="4420533" y="978062"/>
                    <a:pt x="4270355" y="1013577"/>
                  </a:cubicBezTo>
                  <a:cubicBezTo>
                    <a:pt x="4120177" y="1049092"/>
                    <a:pt x="3932223" y="1006201"/>
                    <a:pt x="3712935" y="1013577"/>
                  </a:cubicBezTo>
                  <a:cubicBezTo>
                    <a:pt x="3493647" y="1020953"/>
                    <a:pt x="3430382" y="971618"/>
                    <a:pt x="3311593" y="1013577"/>
                  </a:cubicBezTo>
                  <a:cubicBezTo>
                    <a:pt x="3192804" y="1055536"/>
                    <a:pt x="2914267" y="1011656"/>
                    <a:pt x="2754174" y="1013577"/>
                  </a:cubicBezTo>
                  <a:cubicBezTo>
                    <a:pt x="2594081" y="1015498"/>
                    <a:pt x="2253873" y="985046"/>
                    <a:pt x="2040677" y="1013577"/>
                  </a:cubicBezTo>
                  <a:cubicBezTo>
                    <a:pt x="1827481" y="1042108"/>
                    <a:pt x="1638595" y="940852"/>
                    <a:pt x="1327180" y="1013577"/>
                  </a:cubicBezTo>
                  <a:cubicBezTo>
                    <a:pt x="1015765" y="1086302"/>
                    <a:pt x="977762" y="977662"/>
                    <a:pt x="769761" y="1013577"/>
                  </a:cubicBezTo>
                  <a:cubicBezTo>
                    <a:pt x="561760" y="1049492"/>
                    <a:pt x="276956" y="943199"/>
                    <a:pt x="56264" y="1013577"/>
                  </a:cubicBezTo>
                  <a:cubicBezTo>
                    <a:pt x="27813" y="1014572"/>
                    <a:pt x="2091" y="987664"/>
                    <a:pt x="0" y="957313"/>
                  </a:cubicBezTo>
                  <a:cubicBezTo>
                    <a:pt x="-6313" y="774317"/>
                    <a:pt x="51142" y="657065"/>
                    <a:pt x="0" y="515799"/>
                  </a:cubicBezTo>
                  <a:cubicBezTo>
                    <a:pt x="-51142" y="374533"/>
                    <a:pt x="27121" y="275575"/>
                    <a:pt x="0" y="56264"/>
                  </a:cubicBezTo>
                  <a:close/>
                </a:path>
                <a:path w="7916400" h="1013577" stroke="0" extrusionOk="0">
                  <a:moveTo>
                    <a:pt x="0" y="56264"/>
                  </a:moveTo>
                  <a:cubicBezTo>
                    <a:pt x="1004" y="31284"/>
                    <a:pt x="20822" y="7185"/>
                    <a:pt x="56264" y="0"/>
                  </a:cubicBezTo>
                  <a:cubicBezTo>
                    <a:pt x="168029" y="-32995"/>
                    <a:pt x="275368" y="20438"/>
                    <a:pt x="379567" y="0"/>
                  </a:cubicBezTo>
                  <a:cubicBezTo>
                    <a:pt x="483766" y="-20438"/>
                    <a:pt x="856669" y="62129"/>
                    <a:pt x="1093064" y="0"/>
                  </a:cubicBezTo>
                  <a:cubicBezTo>
                    <a:pt x="1329459" y="-62129"/>
                    <a:pt x="1547532" y="69560"/>
                    <a:pt x="1728522" y="0"/>
                  </a:cubicBezTo>
                  <a:cubicBezTo>
                    <a:pt x="1909512" y="-69560"/>
                    <a:pt x="1933081" y="10123"/>
                    <a:pt x="2051826" y="0"/>
                  </a:cubicBezTo>
                  <a:cubicBezTo>
                    <a:pt x="2170571" y="-10123"/>
                    <a:pt x="2276422" y="19262"/>
                    <a:pt x="2375129" y="0"/>
                  </a:cubicBezTo>
                  <a:cubicBezTo>
                    <a:pt x="2473836" y="-19262"/>
                    <a:pt x="2764328" y="72855"/>
                    <a:pt x="3010587" y="0"/>
                  </a:cubicBezTo>
                  <a:cubicBezTo>
                    <a:pt x="3256846" y="-72855"/>
                    <a:pt x="3578593" y="35367"/>
                    <a:pt x="3724084" y="0"/>
                  </a:cubicBezTo>
                  <a:cubicBezTo>
                    <a:pt x="3869575" y="-35367"/>
                    <a:pt x="3958422" y="10301"/>
                    <a:pt x="4047387" y="0"/>
                  </a:cubicBezTo>
                  <a:cubicBezTo>
                    <a:pt x="4136352" y="-10301"/>
                    <a:pt x="4294654" y="15271"/>
                    <a:pt x="4370690" y="0"/>
                  </a:cubicBezTo>
                  <a:cubicBezTo>
                    <a:pt x="4446726" y="-15271"/>
                    <a:pt x="4639996" y="45338"/>
                    <a:pt x="4772032" y="0"/>
                  </a:cubicBezTo>
                  <a:cubicBezTo>
                    <a:pt x="4904068" y="-45338"/>
                    <a:pt x="4966326" y="20934"/>
                    <a:pt x="5095336" y="0"/>
                  </a:cubicBezTo>
                  <a:cubicBezTo>
                    <a:pt x="5224346" y="-20934"/>
                    <a:pt x="5476940" y="44212"/>
                    <a:pt x="5730794" y="0"/>
                  </a:cubicBezTo>
                  <a:cubicBezTo>
                    <a:pt x="5984648" y="-44212"/>
                    <a:pt x="6130077" y="44911"/>
                    <a:pt x="6288213" y="0"/>
                  </a:cubicBezTo>
                  <a:cubicBezTo>
                    <a:pt x="6446349" y="-44911"/>
                    <a:pt x="6509781" y="16166"/>
                    <a:pt x="6611516" y="0"/>
                  </a:cubicBezTo>
                  <a:cubicBezTo>
                    <a:pt x="6713251" y="-16166"/>
                    <a:pt x="7052093" y="21465"/>
                    <a:pt x="7168936" y="0"/>
                  </a:cubicBezTo>
                  <a:cubicBezTo>
                    <a:pt x="7285779" y="-21465"/>
                    <a:pt x="7539358" y="75253"/>
                    <a:pt x="7860136" y="0"/>
                  </a:cubicBezTo>
                  <a:cubicBezTo>
                    <a:pt x="7888857" y="-1669"/>
                    <a:pt x="7923812" y="29238"/>
                    <a:pt x="7916400" y="56264"/>
                  </a:cubicBezTo>
                  <a:cubicBezTo>
                    <a:pt x="7919439" y="166555"/>
                    <a:pt x="7895034" y="354415"/>
                    <a:pt x="7916400" y="479757"/>
                  </a:cubicBezTo>
                  <a:cubicBezTo>
                    <a:pt x="7937766" y="605099"/>
                    <a:pt x="7870634" y="739228"/>
                    <a:pt x="7916400" y="957313"/>
                  </a:cubicBezTo>
                  <a:cubicBezTo>
                    <a:pt x="7912796" y="984956"/>
                    <a:pt x="7892260" y="1014421"/>
                    <a:pt x="7860136" y="1013577"/>
                  </a:cubicBezTo>
                  <a:cubicBezTo>
                    <a:pt x="7727596" y="1013633"/>
                    <a:pt x="7651625" y="986396"/>
                    <a:pt x="7536833" y="1013577"/>
                  </a:cubicBezTo>
                  <a:cubicBezTo>
                    <a:pt x="7422041" y="1040758"/>
                    <a:pt x="7329991" y="997067"/>
                    <a:pt x="7213529" y="1013577"/>
                  </a:cubicBezTo>
                  <a:cubicBezTo>
                    <a:pt x="7097067" y="1030087"/>
                    <a:pt x="6933063" y="1000805"/>
                    <a:pt x="6812187" y="1013577"/>
                  </a:cubicBezTo>
                  <a:cubicBezTo>
                    <a:pt x="6691311" y="1026349"/>
                    <a:pt x="6345219" y="941622"/>
                    <a:pt x="6176729" y="1013577"/>
                  </a:cubicBezTo>
                  <a:cubicBezTo>
                    <a:pt x="6008239" y="1085532"/>
                    <a:pt x="5856959" y="1010904"/>
                    <a:pt x="5697349" y="1013577"/>
                  </a:cubicBezTo>
                  <a:cubicBezTo>
                    <a:pt x="5537739" y="1016250"/>
                    <a:pt x="5335707" y="994767"/>
                    <a:pt x="5217968" y="1013577"/>
                  </a:cubicBezTo>
                  <a:cubicBezTo>
                    <a:pt x="5100229" y="1032387"/>
                    <a:pt x="4798774" y="997848"/>
                    <a:pt x="4582510" y="1013577"/>
                  </a:cubicBezTo>
                  <a:cubicBezTo>
                    <a:pt x="4366246" y="1029306"/>
                    <a:pt x="4261864" y="1007242"/>
                    <a:pt x="4103129" y="1013577"/>
                  </a:cubicBezTo>
                  <a:cubicBezTo>
                    <a:pt x="3944394" y="1019912"/>
                    <a:pt x="3772640" y="997009"/>
                    <a:pt x="3467671" y="1013577"/>
                  </a:cubicBezTo>
                  <a:cubicBezTo>
                    <a:pt x="3162702" y="1030145"/>
                    <a:pt x="3112436" y="991565"/>
                    <a:pt x="2988290" y="1013577"/>
                  </a:cubicBezTo>
                  <a:cubicBezTo>
                    <a:pt x="2864144" y="1035589"/>
                    <a:pt x="2600410" y="980865"/>
                    <a:pt x="2430871" y="1013577"/>
                  </a:cubicBezTo>
                  <a:cubicBezTo>
                    <a:pt x="2261332" y="1046289"/>
                    <a:pt x="2178025" y="979235"/>
                    <a:pt x="1951490" y="1013577"/>
                  </a:cubicBezTo>
                  <a:cubicBezTo>
                    <a:pt x="1724955" y="1047919"/>
                    <a:pt x="1671744" y="990541"/>
                    <a:pt x="1550148" y="1013577"/>
                  </a:cubicBezTo>
                  <a:cubicBezTo>
                    <a:pt x="1428552" y="1036613"/>
                    <a:pt x="1256679" y="1013270"/>
                    <a:pt x="992729" y="1013577"/>
                  </a:cubicBezTo>
                  <a:cubicBezTo>
                    <a:pt x="728779" y="1013884"/>
                    <a:pt x="509698" y="963064"/>
                    <a:pt x="56264" y="1013577"/>
                  </a:cubicBezTo>
                  <a:cubicBezTo>
                    <a:pt x="25740" y="1014677"/>
                    <a:pt x="-3427" y="996607"/>
                    <a:pt x="0" y="957313"/>
                  </a:cubicBezTo>
                  <a:cubicBezTo>
                    <a:pt x="-7688" y="799206"/>
                    <a:pt x="45166" y="716014"/>
                    <a:pt x="0" y="497778"/>
                  </a:cubicBezTo>
                  <a:cubicBezTo>
                    <a:pt x="-45166" y="279542"/>
                    <a:pt x="11385" y="236829"/>
                    <a:pt x="0" y="56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119933557">
                    <a:prstGeom prst="roundRect">
                      <a:avLst>
                        <a:gd name="adj" fmla="val 555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Debt Syndication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Long Term &amp; Short Term Financing Solutions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Trade Finance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Inland, Import &amp; Export Financing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Advisory Services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Growth Advisory &amp; IPO Advisory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E48645-352E-F7CD-9627-778B51D6833A}"/>
                </a:ext>
              </a:extLst>
            </p:cNvPr>
            <p:cNvSpPr txBox="1"/>
            <p:nvPr/>
          </p:nvSpPr>
          <p:spPr>
            <a:xfrm>
              <a:off x="465937" y="2544697"/>
              <a:ext cx="28449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Business Verticals</a:t>
              </a:r>
            </a:p>
          </p:txBody>
        </p:sp>
        <p:pic>
          <p:nvPicPr>
            <p:cNvPr id="17" name="Graphic 16" descr="Clipboard Checked outline">
              <a:extLst>
                <a:ext uri="{FF2B5EF4-FFF2-40B4-BE49-F238E27FC236}">
                  <a16:creationId xmlns:a16="http://schemas.microsoft.com/office/drawing/2014/main" id="{09D91C20-38CB-FEB9-62AB-C5483766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5471" y="2091442"/>
              <a:ext cx="469232" cy="469232"/>
            </a:xfrm>
            <a:prstGeom prst="rect">
              <a:avLst/>
            </a:prstGeom>
          </p:spPr>
        </p:pic>
        <p:sp>
          <p:nvSpPr>
            <p:cNvPr id="3" name="Sev01">
              <a:extLst>
                <a:ext uri="{FF2B5EF4-FFF2-40B4-BE49-F238E27FC236}">
                  <a16:creationId xmlns:a16="http://schemas.microsoft.com/office/drawing/2014/main" id="{C6FC4F40-6A10-30DD-460E-FEF0CE1343B5}"/>
                </a:ext>
              </a:extLst>
            </p:cNvPr>
            <p:cNvSpPr/>
            <p:nvPr/>
          </p:nvSpPr>
          <p:spPr>
            <a:xfrm>
              <a:off x="408563" y="3111625"/>
              <a:ext cx="2844000" cy="2812285"/>
            </a:xfrm>
            <a:prstGeom prst="roundRect">
              <a:avLst/>
            </a:prstGeom>
            <a:ln>
              <a:extLst>
                <a:ext uri="{C807C97D-BFC1-408E-A445-0C87EB9F89A2}">
                  <ask:lineSketchStyleProps xmlns:ask="http://schemas.microsoft.com/office/drawing/2018/sketchyshapes" sd="4260095916">
                    <a:custGeom>
                      <a:avLst/>
                      <a:gdLst>
                        <a:gd name="connsiteX0" fmla="*/ 0 w 2882494"/>
                        <a:gd name="connsiteY0" fmla="*/ 247335 h 1483978"/>
                        <a:gd name="connsiteX1" fmla="*/ 247335 w 2882494"/>
                        <a:gd name="connsiteY1" fmla="*/ 0 h 1483978"/>
                        <a:gd name="connsiteX2" fmla="*/ 772656 w 2882494"/>
                        <a:gd name="connsiteY2" fmla="*/ 0 h 1483978"/>
                        <a:gd name="connsiteX3" fmla="*/ 1417369 w 2882494"/>
                        <a:gd name="connsiteY3" fmla="*/ 0 h 1483978"/>
                        <a:gd name="connsiteX4" fmla="*/ 2014325 w 2882494"/>
                        <a:gd name="connsiteY4" fmla="*/ 0 h 1483978"/>
                        <a:gd name="connsiteX5" fmla="*/ 2635159 w 2882494"/>
                        <a:gd name="connsiteY5" fmla="*/ 0 h 1483978"/>
                        <a:gd name="connsiteX6" fmla="*/ 2882494 w 2882494"/>
                        <a:gd name="connsiteY6" fmla="*/ 247335 h 1483978"/>
                        <a:gd name="connsiteX7" fmla="*/ 2882494 w 2882494"/>
                        <a:gd name="connsiteY7" fmla="*/ 761775 h 1483978"/>
                        <a:gd name="connsiteX8" fmla="*/ 2882494 w 2882494"/>
                        <a:gd name="connsiteY8" fmla="*/ 1236643 h 1483978"/>
                        <a:gd name="connsiteX9" fmla="*/ 2635159 w 2882494"/>
                        <a:gd name="connsiteY9" fmla="*/ 1483978 h 1483978"/>
                        <a:gd name="connsiteX10" fmla="*/ 2109838 w 2882494"/>
                        <a:gd name="connsiteY10" fmla="*/ 1483978 h 1483978"/>
                        <a:gd name="connsiteX11" fmla="*/ 1465125 w 2882494"/>
                        <a:gd name="connsiteY11" fmla="*/ 1483978 h 1483978"/>
                        <a:gd name="connsiteX12" fmla="*/ 915926 w 2882494"/>
                        <a:gd name="connsiteY12" fmla="*/ 1483978 h 1483978"/>
                        <a:gd name="connsiteX13" fmla="*/ 247335 w 2882494"/>
                        <a:gd name="connsiteY13" fmla="*/ 1483978 h 1483978"/>
                        <a:gd name="connsiteX14" fmla="*/ 0 w 2882494"/>
                        <a:gd name="connsiteY14" fmla="*/ 1236643 h 1483978"/>
                        <a:gd name="connsiteX15" fmla="*/ 0 w 2882494"/>
                        <a:gd name="connsiteY15" fmla="*/ 741989 h 1483978"/>
                        <a:gd name="connsiteX16" fmla="*/ 0 w 2882494"/>
                        <a:gd name="connsiteY16" fmla="*/ 247335 h 1483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82494" h="1483978" extrusionOk="0">
                          <a:moveTo>
                            <a:pt x="0" y="247335"/>
                          </a:moveTo>
                          <a:cubicBezTo>
                            <a:pt x="-15293" y="112545"/>
                            <a:pt x="110892" y="9543"/>
                            <a:pt x="247335" y="0"/>
                          </a:cubicBezTo>
                          <a:cubicBezTo>
                            <a:pt x="461957" y="-46232"/>
                            <a:pt x="554865" y="50358"/>
                            <a:pt x="772656" y="0"/>
                          </a:cubicBezTo>
                          <a:cubicBezTo>
                            <a:pt x="990447" y="-50358"/>
                            <a:pt x="1192666" y="75082"/>
                            <a:pt x="1417369" y="0"/>
                          </a:cubicBezTo>
                          <a:cubicBezTo>
                            <a:pt x="1642072" y="-75082"/>
                            <a:pt x="1734871" y="25010"/>
                            <a:pt x="2014325" y="0"/>
                          </a:cubicBezTo>
                          <a:cubicBezTo>
                            <a:pt x="2293779" y="-25010"/>
                            <a:pt x="2346969" y="12811"/>
                            <a:pt x="2635159" y="0"/>
                          </a:cubicBezTo>
                          <a:cubicBezTo>
                            <a:pt x="2785207" y="29429"/>
                            <a:pt x="2919234" y="125940"/>
                            <a:pt x="2882494" y="247335"/>
                          </a:cubicBezTo>
                          <a:cubicBezTo>
                            <a:pt x="2942417" y="441110"/>
                            <a:pt x="2839066" y="573546"/>
                            <a:pt x="2882494" y="761775"/>
                          </a:cubicBezTo>
                          <a:cubicBezTo>
                            <a:pt x="2925922" y="950004"/>
                            <a:pt x="2837734" y="1041972"/>
                            <a:pt x="2882494" y="1236643"/>
                          </a:cubicBezTo>
                          <a:cubicBezTo>
                            <a:pt x="2859547" y="1384613"/>
                            <a:pt x="2785884" y="1491472"/>
                            <a:pt x="2635159" y="1483978"/>
                          </a:cubicBezTo>
                          <a:cubicBezTo>
                            <a:pt x="2419639" y="1488428"/>
                            <a:pt x="2224290" y="1470516"/>
                            <a:pt x="2109838" y="1483978"/>
                          </a:cubicBezTo>
                          <a:cubicBezTo>
                            <a:pt x="1995386" y="1497440"/>
                            <a:pt x="1698188" y="1421309"/>
                            <a:pt x="1465125" y="1483978"/>
                          </a:cubicBezTo>
                          <a:cubicBezTo>
                            <a:pt x="1232062" y="1546647"/>
                            <a:pt x="1052322" y="1447799"/>
                            <a:pt x="915926" y="1483978"/>
                          </a:cubicBezTo>
                          <a:cubicBezTo>
                            <a:pt x="779530" y="1520157"/>
                            <a:pt x="559152" y="1422779"/>
                            <a:pt x="247335" y="1483978"/>
                          </a:cubicBezTo>
                          <a:cubicBezTo>
                            <a:pt x="80752" y="1472854"/>
                            <a:pt x="32720" y="1355207"/>
                            <a:pt x="0" y="1236643"/>
                          </a:cubicBezTo>
                          <a:cubicBezTo>
                            <a:pt x="-18350" y="1062034"/>
                            <a:pt x="44943" y="856908"/>
                            <a:pt x="0" y="741989"/>
                          </a:cubicBezTo>
                          <a:cubicBezTo>
                            <a:pt x="-44943" y="627070"/>
                            <a:pt x="4426" y="437081"/>
                            <a:pt x="0" y="24733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FF8BF3F6-8443-DEA0-0C96-E099F038E541}"/>
                </a:ext>
              </a:extLst>
            </p:cNvPr>
            <p:cNvSpPr/>
            <p:nvPr/>
          </p:nvSpPr>
          <p:spPr>
            <a:xfrm>
              <a:off x="3427010" y="3093927"/>
              <a:ext cx="7916400" cy="2829983"/>
            </a:xfrm>
            <a:custGeom>
              <a:avLst/>
              <a:gdLst>
                <a:gd name="connsiteX0" fmla="*/ 0 w 7916400"/>
                <a:gd name="connsiteY0" fmla="*/ 157092 h 2829983"/>
                <a:gd name="connsiteX1" fmla="*/ 157092 w 7916400"/>
                <a:gd name="connsiteY1" fmla="*/ 0 h 2829983"/>
                <a:gd name="connsiteX2" fmla="*/ 513811 w 7916400"/>
                <a:gd name="connsiteY2" fmla="*/ 0 h 2829983"/>
                <a:gd name="connsiteX3" fmla="*/ 1098597 w 7916400"/>
                <a:gd name="connsiteY3" fmla="*/ 0 h 2829983"/>
                <a:gd name="connsiteX4" fmla="*/ 1835427 w 7916400"/>
                <a:gd name="connsiteY4" fmla="*/ 0 h 2829983"/>
                <a:gd name="connsiteX5" fmla="*/ 2496235 w 7916400"/>
                <a:gd name="connsiteY5" fmla="*/ 0 h 2829983"/>
                <a:gd name="connsiteX6" fmla="*/ 2928977 w 7916400"/>
                <a:gd name="connsiteY6" fmla="*/ 0 h 2829983"/>
                <a:gd name="connsiteX7" fmla="*/ 3437741 w 7916400"/>
                <a:gd name="connsiteY7" fmla="*/ 0 h 2829983"/>
                <a:gd name="connsiteX8" fmla="*/ 3794460 w 7916400"/>
                <a:gd name="connsiteY8" fmla="*/ 0 h 2829983"/>
                <a:gd name="connsiteX9" fmla="*/ 4379246 w 7916400"/>
                <a:gd name="connsiteY9" fmla="*/ 0 h 2829983"/>
                <a:gd name="connsiteX10" fmla="*/ 4964032 w 7916400"/>
                <a:gd name="connsiteY10" fmla="*/ 0 h 2829983"/>
                <a:gd name="connsiteX11" fmla="*/ 5472795 w 7916400"/>
                <a:gd name="connsiteY11" fmla="*/ 0 h 2829983"/>
                <a:gd name="connsiteX12" fmla="*/ 6133603 w 7916400"/>
                <a:gd name="connsiteY12" fmla="*/ 0 h 2829983"/>
                <a:gd name="connsiteX13" fmla="*/ 6490323 w 7916400"/>
                <a:gd name="connsiteY13" fmla="*/ 0 h 2829983"/>
                <a:gd name="connsiteX14" fmla="*/ 6999086 w 7916400"/>
                <a:gd name="connsiteY14" fmla="*/ 0 h 2829983"/>
                <a:gd name="connsiteX15" fmla="*/ 7759308 w 7916400"/>
                <a:gd name="connsiteY15" fmla="*/ 0 h 2829983"/>
                <a:gd name="connsiteX16" fmla="*/ 7916400 w 7916400"/>
                <a:gd name="connsiteY16" fmla="*/ 157092 h 2829983"/>
                <a:gd name="connsiteX17" fmla="*/ 7916400 w 7916400"/>
                <a:gd name="connsiteY17" fmla="*/ 635094 h 2829983"/>
                <a:gd name="connsiteX18" fmla="*/ 7916400 w 7916400"/>
                <a:gd name="connsiteY18" fmla="*/ 1113096 h 2829983"/>
                <a:gd name="connsiteX19" fmla="*/ 7916400 w 7916400"/>
                <a:gd name="connsiteY19" fmla="*/ 1616255 h 2829983"/>
                <a:gd name="connsiteX20" fmla="*/ 7916400 w 7916400"/>
                <a:gd name="connsiteY20" fmla="*/ 2144573 h 2829983"/>
                <a:gd name="connsiteX21" fmla="*/ 7916400 w 7916400"/>
                <a:gd name="connsiteY21" fmla="*/ 2672891 h 2829983"/>
                <a:gd name="connsiteX22" fmla="*/ 7759308 w 7916400"/>
                <a:gd name="connsiteY22" fmla="*/ 2829983 h 2829983"/>
                <a:gd name="connsiteX23" fmla="*/ 7402589 w 7916400"/>
                <a:gd name="connsiteY23" fmla="*/ 2829983 h 2829983"/>
                <a:gd name="connsiteX24" fmla="*/ 6817803 w 7916400"/>
                <a:gd name="connsiteY24" fmla="*/ 2829983 h 2829983"/>
                <a:gd name="connsiteX25" fmla="*/ 6385061 w 7916400"/>
                <a:gd name="connsiteY25" fmla="*/ 2829983 h 2829983"/>
                <a:gd name="connsiteX26" fmla="*/ 5800275 w 7916400"/>
                <a:gd name="connsiteY26" fmla="*/ 2829983 h 2829983"/>
                <a:gd name="connsiteX27" fmla="*/ 5063445 w 7916400"/>
                <a:gd name="connsiteY27" fmla="*/ 2829983 h 2829983"/>
                <a:gd name="connsiteX28" fmla="*/ 4326615 w 7916400"/>
                <a:gd name="connsiteY28" fmla="*/ 2829983 h 2829983"/>
                <a:gd name="connsiteX29" fmla="*/ 3741829 w 7916400"/>
                <a:gd name="connsiteY29" fmla="*/ 2829983 h 2829983"/>
                <a:gd name="connsiteX30" fmla="*/ 3233066 w 7916400"/>
                <a:gd name="connsiteY30" fmla="*/ 2829983 h 2829983"/>
                <a:gd name="connsiteX31" fmla="*/ 2876346 w 7916400"/>
                <a:gd name="connsiteY31" fmla="*/ 2829983 h 2829983"/>
                <a:gd name="connsiteX32" fmla="*/ 2443605 w 7916400"/>
                <a:gd name="connsiteY32" fmla="*/ 2829983 h 2829983"/>
                <a:gd name="connsiteX33" fmla="*/ 1858819 w 7916400"/>
                <a:gd name="connsiteY33" fmla="*/ 2829983 h 2829983"/>
                <a:gd name="connsiteX34" fmla="*/ 1274033 w 7916400"/>
                <a:gd name="connsiteY34" fmla="*/ 2829983 h 2829983"/>
                <a:gd name="connsiteX35" fmla="*/ 841291 w 7916400"/>
                <a:gd name="connsiteY35" fmla="*/ 2829983 h 2829983"/>
                <a:gd name="connsiteX36" fmla="*/ 157092 w 7916400"/>
                <a:gd name="connsiteY36" fmla="*/ 2829983 h 2829983"/>
                <a:gd name="connsiteX37" fmla="*/ 0 w 7916400"/>
                <a:gd name="connsiteY37" fmla="*/ 2672891 h 2829983"/>
                <a:gd name="connsiteX38" fmla="*/ 0 w 7916400"/>
                <a:gd name="connsiteY38" fmla="*/ 2144573 h 2829983"/>
                <a:gd name="connsiteX39" fmla="*/ 0 w 7916400"/>
                <a:gd name="connsiteY39" fmla="*/ 1716887 h 2829983"/>
                <a:gd name="connsiteX40" fmla="*/ 0 w 7916400"/>
                <a:gd name="connsiteY40" fmla="*/ 1238886 h 2829983"/>
                <a:gd name="connsiteX41" fmla="*/ 0 w 7916400"/>
                <a:gd name="connsiteY41" fmla="*/ 811200 h 2829983"/>
                <a:gd name="connsiteX42" fmla="*/ 0 w 7916400"/>
                <a:gd name="connsiteY42" fmla="*/ 157092 h 28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916400" h="2829983" fill="none" extrusionOk="0">
                  <a:moveTo>
                    <a:pt x="0" y="157092"/>
                  </a:moveTo>
                  <a:cubicBezTo>
                    <a:pt x="13176" y="82014"/>
                    <a:pt x="67915" y="-819"/>
                    <a:pt x="157092" y="0"/>
                  </a:cubicBezTo>
                  <a:cubicBezTo>
                    <a:pt x="282524" y="-36659"/>
                    <a:pt x="424502" y="8898"/>
                    <a:pt x="513811" y="0"/>
                  </a:cubicBezTo>
                  <a:cubicBezTo>
                    <a:pt x="603120" y="-8898"/>
                    <a:pt x="869812" y="45623"/>
                    <a:pt x="1098597" y="0"/>
                  </a:cubicBezTo>
                  <a:cubicBezTo>
                    <a:pt x="1327382" y="-45623"/>
                    <a:pt x="1503992" y="42266"/>
                    <a:pt x="1835427" y="0"/>
                  </a:cubicBezTo>
                  <a:cubicBezTo>
                    <a:pt x="2166862" y="-42266"/>
                    <a:pt x="2345791" y="39890"/>
                    <a:pt x="2496235" y="0"/>
                  </a:cubicBezTo>
                  <a:cubicBezTo>
                    <a:pt x="2646679" y="-39890"/>
                    <a:pt x="2793315" y="33011"/>
                    <a:pt x="2928977" y="0"/>
                  </a:cubicBezTo>
                  <a:cubicBezTo>
                    <a:pt x="3064639" y="-33011"/>
                    <a:pt x="3316976" y="37366"/>
                    <a:pt x="3437741" y="0"/>
                  </a:cubicBezTo>
                  <a:cubicBezTo>
                    <a:pt x="3558506" y="-37366"/>
                    <a:pt x="3716219" y="31883"/>
                    <a:pt x="3794460" y="0"/>
                  </a:cubicBezTo>
                  <a:cubicBezTo>
                    <a:pt x="3872701" y="-31883"/>
                    <a:pt x="4092102" y="45705"/>
                    <a:pt x="4379246" y="0"/>
                  </a:cubicBezTo>
                  <a:cubicBezTo>
                    <a:pt x="4666390" y="-45705"/>
                    <a:pt x="4698706" y="31703"/>
                    <a:pt x="4964032" y="0"/>
                  </a:cubicBezTo>
                  <a:cubicBezTo>
                    <a:pt x="5229358" y="-31703"/>
                    <a:pt x="5369718" y="59123"/>
                    <a:pt x="5472795" y="0"/>
                  </a:cubicBezTo>
                  <a:cubicBezTo>
                    <a:pt x="5575872" y="-59123"/>
                    <a:pt x="5853962" y="46292"/>
                    <a:pt x="6133603" y="0"/>
                  </a:cubicBezTo>
                  <a:cubicBezTo>
                    <a:pt x="6413244" y="-46292"/>
                    <a:pt x="6316645" y="26357"/>
                    <a:pt x="6490323" y="0"/>
                  </a:cubicBezTo>
                  <a:cubicBezTo>
                    <a:pt x="6664001" y="-26357"/>
                    <a:pt x="6867497" y="25715"/>
                    <a:pt x="6999086" y="0"/>
                  </a:cubicBezTo>
                  <a:cubicBezTo>
                    <a:pt x="7130675" y="-25715"/>
                    <a:pt x="7530324" y="4462"/>
                    <a:pt x="7759308" y="0"/>
                  </a:cubicBezTo>
                  <a:cubicBezTo>
                    <a:pt x="7839831" y="-6587"/>
                    <a:pt x="7896356" y="81544"/>
                    <a:pt x="7916400" y="157092"/>
                  </a:cubicBezTo>
                  <a:cubicBezTo>
                    <a:pt x="7934936" y="367297"/>
                    <a:pt x="7894146" y="535489"/>
                    <a:pt x="7916400" y="635094"/>
                  </a:cubicBezTo>
                  <a:cubicBezTo>
                    <a:pt x="7938654" y="734699"/>
                    <a:pt x="7882971" y="981396"/>
                    <a:pt x="7916400" y="1113096"/>
                  </a:cubicBezTo>
                  <a:cubicBezTo>
                    <a:pt x="7949829" y="1244796"/>
                    <a:pt x="7893614" y="1510496"/>
                    <a:pt x="7916400" y="1616255"/>
                  </a:cubicBezTo>
                  <a:cubicBezTo>
                    <a:pt x="7939186" y="1722014"/>
                    <a:pt x="7880914" y="1990605"/>
                    <a:pt x="7916400" y="2144573"/>
                  </a:cubicBezTo>
                  <a:cubicBezTo>
                    <a:pt x="7951886" y="2298541"/>
                    <a:pt x="7865663" y="2420354"/>
                    <a:pt x="7916400" y="2672891"/>
                  </a:cubicBezTo>
                  <a:cubicBezTo>
                    <a:pt x="7902651" y="2741990"/>
                    <a:pt x="7830163" y="2841262"/>
                    <a:pt x="7759308" y="2829983"/>
                  </a:cubicBezTo>
                  <a:cubicBezTo>
                    <a:pt x="7652542" y="2867024"/>
                    <a:pt x="7570575" y="2814209"/>
                    <a:pt x="7402589" y="2829983"/>
                  </a:cubicBezTo>
                  <a:cubicBezTo>
                    <a:pt x="7234603" y="2845757"/>
                    <a:pt x="7020828" y="2794205"/>
                    <a:pt x="6817803" y="2829983"/>
                  </a:cubicBezTo>
                  <a:cubicBezTo>
                    <a:pt x="6614778" y="2865761"/>
                    <a:pt x="6541202" y="2791526"/>
                    <a:pt x="6385061" y="2829983"/>
                  </a:cubicBezTo>
                  <a:cubicBezTo>
                    <a:pt x="6228920" y="2868440"/>
                    <a:pt x="6065740" y="2826113"/>
                    <a:pt x="5800275" y="2829983"/>
                  </a:cubicBezTo>
                  <a:cubicBezTo>
                    <a:pt x="5534810" y="2833853"/>
                    <a:pt x="5354475" y="2748397"/>
                    <a:pt x="5063445" y="2829983"/>
                  </a:cubicBezTo>
                  <a:cubicBezTo>
                    <a:pt x="4772415" y="2911569"/>
                    <a:pt x="4665115" y="2784720"/>
                    <a:pt x="4326615" y="2829983"/>
                  </a:cubicBezTo>
                  <a:cubicBezTo>
                    <a:pt x="3988115" y="2875246"/>
                    <a:pt x="3870194" y="2807830"/>
                    <a:pt x="3741829" y="2829983"/>
                  </a:cubicBezTo>
                  <a:cubicBezTo>
                    <a:pt x="3613464" y="2852136"/>
                    <a:pt x="3475644" y="2828364"/>
                    <a:pt x="3233066" y="2829983"/>
                  </a:cubicBezTo>
                  <a:cubicBezTo>
                    <a:pt x="2990488" y="2831602"/>
                    <a:pt x="2985853" y="2813231"/>
                    <a:pt x="2876346" y="2829983"/>
                  </a:cubicBezTo>
                  <a:cubicBezTo>
                    <a:pt x="2766839" y="2846735"/>
                    <a:pt x="2566646" y="2792436"/>
                    <a:pt x="2443605" y="2829983"/>
                  </a:cubicBezTo>
                  <a:cubicBezTo>
                    <a:pt x="2320564" y="2867530"/>
                    <a:pt x="2096366" y="2775807"/>
                    <a:pt x="1858819" y="2829983"/>
                  </a:cubicBezTo>
                  <a:cubicBezTo>
                    <a:pt x="1621272" y="2884159"/>
                    <a:pt x="1509168" y="2820207"/>
                    <a:pt x="1274033" y="2829983"/>
                  </a:cubicBezTo>
                  <a:cubicBezTo>
                    <a:pt x="1038898" y="2839759"/>
                    <a:pt x="1039687" y="2802244"/>
                    <a:pt x="841291" y="2829983"/>
                  </a:cubicBezTo>
                  <a:cubicBezTo>
                    <a:pt x="642895" y="2857722"/>
                    <a:pt x="328038" y="2804918"/>
                    <a:pt x="157092" y="2829983"/>
                  </a:cubicBezTo>
                  <a:cubicBezTo>
                    <a:pt x="81565" y="2847273"/>
                    <a:pt x="-224" y="2783253"/>
                    <a:pt x="0" y="2672891"/>
                  </a:cubicBezTo>
                  <a:cubicBezTo>
                    <a:pt x="-47027" y="2508663"/>
                    <a:pt x="55136" y="2404433"/>
                    <a:pt x="0" y="2144573"/>
                  </a:cubicBezTo>
                  <a:cubicBezTo>
                    <a:pt x="-55136" y="1884713"/>
                    <a:pt x="18487" y="1872138"/>
                    <a:pt x="0" y="1716887"/>
                  </a:cubicBezTo>
                  <a:cubicBezTo>
                    <a:pt x="-18487" y="1561636"/>
                    <a:pt x="14357" y="1359854"/>
                    <a:pt x="0" y="1238886"/>
                  </a:cubicBezTo>
                  <a:cubicBezTo>
                    <a:pt x="-14357" y="1117918"/>
                    <a:pt x="4383" y="928693"/>
                    <a:pt x="0" y="811200"/>
                  </a:cubicBezTo>
                  <a:cubicBezTo>
                    <a:pt x="-4383" y="693707"/>
                    <a:pt x="12248" y="370899"/>
                    <a:pt x="0" y="157092"/>
                  </a:cubicBezTo>
                  <a:close/>
                </a:path>
                <a:path w="7916400" h="2829983" stroke="0" extrusionOk="0">
                  <a:moveTo>
                    <a:pt x="0" y="157092"/>
                  </a:moveTo>
                  <a:cubicBezTo>
                    <a:pt x="565" y="73762"/>
                    <a:pt x="58258" y="19860"/>
                    <a:pt x="157092" y="0"/>
                  </a:cubicBezTo>
                  <a:cubicBezTo>
                    <a:pt x="260486" y="-32391"/>
                    <a:pt x="424455" y="33048"/>
                    <a:pt x="513811" y="0"/>
                  </a:cubicBezTo>
                  <a:cubicBezTo>
                    <a:pt x="603167" y="-33048"/>
                    <a:pt x="965772" y="7664"/>
                    <a:pt x="1250642" y="0"/>
                  </a:cubicBezTo>
                  <a:cubicBezTo>
                    <a:pt x="1535512" y="-7664"/>
                    <a:pt x="1713247" y="51513"/>
                    <a:pt x="1911450" y="0"/>
                  </a:cubicBezTo>
                  <a:cubicBezTo>
                    <a:pt x="2109653" y="-51513"/>
                    <a:pt x="2150754" y="4194"/>
                    <a:pt x="2268169" y="0"/>
                  </a:cubicBezTo>
                  <a:cubicBezTo>
                    <a:pt x="2385584" y="-4194"/>
                    <a:pt x="2531034" y="4934"/>
                    <a:pt x="2624888" y="0"/>
                  </a:cubicBezTo>
                  <a:cubicBezTo>
                    <a:pt x="2718742" y="-4934"/>
                    <a:pt x="3057336" y="65284"/>
                    <a:pt x="3285696" y="0"/>
                  </a:cubicBezTo>
                  <a:cubicBezTo>
                    <a:pt x="3514056" y="-65284"/>
                    <a:pt x="3829675" y="51244"/>
                    <a:pt x="4022526" y="0"/>
                  </a:cubicBezTo>
                  <a:cubicBezTo>
                    <a:pt x="4215377" y="-51244"/>
                    <a:pt x="4269684" y="6593"/>
                    <a:pt x="4379246" y="0"/>
                  </a:cubicBezTo>
                  <a:cubicBezTo>
                    <a:pt x="4488808" y="-6593"/>
                    <a:pt x="4611872" y="4725"/>
                    <a:pt x="4735965" y="0"/>
                  </a:cubicBezTo>
                  <a:cubicBezTo>
                    <a:pt x="4860058" y="-4725"/>
                    <a:pt x="4980051" y="38421"/>
                    <a:pt x="5168707" y="0"/>
                  </a:cubicBezTo>
                  <a:cubicBezTo>
                    <a:pt x="5357363" y="-38421"/>
                    <a:pt x="5373244" y="13953"/>
                    <a:pt x="5525426" y="0"/>
                  </a:cubicBezTo>
                  <a:cubicBezTo>
                    <a:pt x="5677608" y="-13953"/>
                    <a:pt x="5957012" y="7223"/>
                    <a:pt x="6186234" y="0"/>
                  </a:cubicBezTo>
                  <a:cubicBezTo>
                    <a:pt x="6415456" y="-7223"/>
                    <a:pt x="6565425" y="6177"/>
                    <a:pt x="6771020" y="0"/>
                  </a:cubicBezTo>
                  <a:cubicBezTo>
                    <a:pt x="6976615" y="-6177"/>
                    <a:pt x="7025607" y="7441"/>
                    <a:pt x="7127739" y="0"/>
                  </a:cubicBezTo>
                  <a:cubicBezTo>
                    <a:pt x="7229871" y="-7441"/>
                    <a:pt x="7582601" y="20601"/>
                    <a:pt x="7759308" y="0"/>
                  </a:cubicBezTo>
                  <a:cubicBezTo>
                    <a:pt x="7853401" y="4624"/>
                    <a:pt x="7895832" y="58913"/>
                    <a:pt x="7916400" y="157092"/>
                  </a:cubicBezTo>
                  <a:cubicBezTo>
                    <a:pt x="7973417" y="355081"/>
                    <a:pt x="7870708" y="564660"/>
                    <a:pt x="7916400" y="710568"/>
                  </a:cubicBezTo>
                  <a:cubicBezTo>
                    <a:pt x="7962092" y="856476"/>
                    <a:pt x="7866857" y="978695"/>
                    <a:pt x="7916400" y="1213728"/>
                  </a:cubicBezTo>
                  <a:cubicBezTo>
                    <a:pt x="7965943" y="1448761"/>
                    <a:pt x="7866101" y="1485237"/>
                    <a:pt x="7916400" y="1691729"/>
                  </a:cubicBezTo>
                  <a:cubicBezTo>
                    <a:pt x="7966699" y="1898221"/>
                    <a:pt x="7909714" y="1968398"/>
                    <a:pt x="7916400" y="2169731"/>
                  </a:cubicBezTo>
                  <a:cubicBezTo>
                    <a:pt x="7923086" y="2371064"/>
                    <a:pt x="7914510" y="2511285"/>
                    <a:pt x="7916400" y="2672891"/>
                  </a:cubicBezTo>
                  <a:cubicBezTo>
                    <a:pt x="7906296" y="2755005"/>
                    <a:pt x="7849541" y="2814154"/>
                    <a:pt x="7759308" y="2829983"/>
                  </a:cubicBezTo>
                  <a:cubicBezTo>
                    <a:pt x="7579541" y="2841130"/>
                    <a:pt x="7364685" y="2800574"/>
                    <a:pt x="7098500" y="2829983"/>
                  </a:cubicBezTo>
                  <a:cubicBezTo>
                    <a:pt x="6832315" y="2859392"/>
                    <a:pt x="6679350" y="2814401"/>
                    <a:pt x="6437692" y="2829983"/>
                  </a:cubicBezTo>
                  <a:cubicBezTo>
                    <a:pt x="6196034" y="2845565"/>
                    <a:pt x="6109893" y="2795459"/>
                    <a:pt x="5928928" y="2829983"/>
                  </a:cubicBezTo>
                  <a:cubicBezTo>
                    <a:pt x="5747963" y="2864507"/>
                    <a:pt x="5570835" y="2816554"/>
                    <a:pt x="5420165" y="2829983"/>
                  </a:cubicBezTo>
                  <a:cubicBezTo>
                    <a:pt x="5269495" y="2843412"/>
                    <a:pt x="5053051" y="2826495"/>
                    <a:pt x="4759357" y="2829983"/>
                  </a:cubicBezTo>
                  <a:cubicBezTo>
                    <a:pt x="4465663" y="2833471"/>
                    <a:pt x="4457015" y="2804759"/>
                    <a:pt x="4250593" y="2829983"/>
                  </a:cubicBezTo>
                  <a:cubicBezTo>
                    <a:pt x="4044171" y="2855207"/>
                    <a:pt x="3815947" y="2791405"/>
                    <a:pt x="3589785" y="2829983"/>
                  </a:cubicBezTo>
                  <a:cubicBezTo>
                    <a:pt x="3363623" y="2868561"/>
                    <a:pt x="3294434" y="2778440"/>
                    <a:pt x="3081021" y="2829983"/>
                  </a:cubicBezTo>
                  <a:cubicBezTo>
                    <a:pt x="2867608" y="2881526"/>
                    <a:pt x="2728777" y="2794098"/>
                    <a:pt x="2496235" y="2829983"/>
                  </a:cubicBezTo>
                  <a:cubicBezTo>
                    <a:pt x="2263693" y="2865868"/>
                    <a:pt x="2205883" y="2801334"/>
                    <a:pt x="1987472" y="2829983"/>
                  </a:cubicBezTo>
                  <a:cubicBezTo>
                    <a:pt x="1769061" y="2858632"/>
                    <a:pt x="1703926" y="2794722"/>
                    <a:pt x="1554730" y="2829983"/>
                  </a:cubicBezTo>
                  <a:cubicBezTo>
                    <a:pt x="1405534" y="2865244"/>
                    <a:pt x="1126186" y="2814506"/>
                    <a:pt x="969944" y="2829983"/>
                  </a:cubicBezTo>
                  <a:cubicBezTo>
                    <a:pt x="813702" y="2845460"/>
                    <a:pt x="509027" y="2822388"/>
                    <a:pt x="157092" y="2829983"/>
                  </a:cubicBezTo>
                  <a:cubicBezTo>
                    <a:pt x="74714" y="2838747"/>
                    <a:pt x="-938" y="2761902"/>
                    <a:pt x="0" y="2672891"/>
                  </a:cubicBezTo>
                  <a:cubicBezTo>
                    <a:pt x="-31701" y="2511101"/>
                    <a:pt x="1868" y="2358780"/>
                    <a:pt x="0" y="2144573"/>
                  </a:cubicBezTo>
                  <a:cubicBezTo>
                    <a:pt x="-1868" y="1930366"/>
                    <a:pt x="5028" y="1779265"/>
                    <a:pt x="0" y="1591097"/>
                  </a:cubicBezTo>
                  <a:cubicBezTo>
                    <a:pt x="-5028" y="1402929"/>
                    <a:pt x="30351" y="1267424"/>
                    <a:pt x="0" y="1062780"/>
                  </a:cubicBezTo>
                  <a:cubicBezTo>
                    <a:pt x="-30351" y="858136"/>
                    <a:pt x="22116" y="764940"/>
                    <a:pt x="0" y="635094"/>
                  </a:cubicBezTo>
                  <a:cubicBezTo>
                    <a:pt x="-22116" y="505248"/>
                    <a:pt x="37223" y="370456"/>
                    <a:pt x="0" y="1570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1119933557">
                    <a:prstGeom prst="roundRect">
                      <a:avLst>
                        <a:gd name="adj" fmla="val 555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Rich Legacy of 28 years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More than 700 clients, ranging from ambitious mid-size players to large size industry leaders ; few of the marquee client include Tata Sky, Chambal </a:t>
              </a:r>
              <a:r>
                <a:rPr lang="en-US" sz="14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Fertiliser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JK </a:t>
              </a:r>
              <a:r>
                <a:rPr lang="en-US" sz="14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Tyre</a:t>
              </a: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Enviro Infra, etc.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Executed over 1 lakh transactions till date and deals worth USD 36 Billion across  various sectors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More than 50 Institutional Clients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Association with more than 50 Banks</a:t>
              </a:r>
            </a:p>
            <a:p>
              <a:pPr marL="171450" indent="-171450" algn="just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Diversified Portfolio of services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206FFD-2355-F12B-536C-FDF6CE8A0AB9}"/>
                </a:ext>
              </a:extLst>
            </p:cNvPr>
            <p:cNvSpPr txBox="1"/>
            <p:nvPr/>
          </p:nvSpPr>
          <p:spPr>
            <a:xfrm>
              <a:off x="428881" y="4532661"/>
              <a:ext cx="28449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Key Highlights</a:t>
              </a:r>
              <a:endPara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Graphic 19" descr="Target Audience outline">
              <a:extLst>
                <a:ext uri="{FF2B5EF4-FFF2-40B4-BE49-F238E27FC236}">
                  <a16:creationId xmlns:a16="http://schemas.microsoft.com/office/drawing/2014/main" id="{A63990B7-9B4A-76EE-3720-0410FF1A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06586" y="4039192"/>
              <a:ext cx="516155" cy="516155"/>
            </a:xfrm>
            <a:prstGeom prst="rect">
              <a:avLst/>
            </a:prstGeom>
          </p:spPr>
        </p:pic>
      </p:grpSp>
      <p:pic>
        <p:nvPicPr>
          <p:cNvPr id="22" name="Graphic 21" descr="A curved brushstroke">
            <a:extLst>
              <a:ext uri="{FF2B5EF4-FFF2-40B4-BE49-F238E27FC236}">
                <a16:creationId xmlns:a16="http://schemas.microsoft.com/office/drawing/2014/main" id="{E5033FAD-C3F8-68FE-E3F8-58A287A52C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0480" b="39105"/>
          <a:stretch/>
        </p:blipFill>
        <p:spPr>
          <a:xfrm>
            <a:off x="3329252" y="908024"/>
            <a:ext cx="6087703" cy="3304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7E50EBC-F131-6D08-6759-CABADCE722CD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5718EE-ED37-2E27-042C-3A2F6DE86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AA93AF-CD29-40FB-D64B-8B836EB5FDCC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 curved brushstroke">
            <a:extLst>
              <a:ext uri="{FF2B5EF4-FFF2-40B4-BE49-F238E27FC236}">
                <a16:creationId xmlns:a16="http://schemas.microsoft.com/office/drawing/2014/main" id="{84359194-FA74-396C-3A22-627CB9EF7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716" y="225511"/>
            <a:ext cx="6087703" cy="16186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987771-4A07-461E-875D-E2D6970A466B}"/>
              </a:ext>
            </a:extLst>
          </p:cNvPr>
          <p:cNvGrpSpPr/>
          <p:nvPr/>
        </p:nvGrpSpPr>
        <p:grpSpPr>
          <a:xfrm>
            <a:off x="1340539" y="1167311"/>
            <a:ext cx="9345565" cy="5011503"/>
            <a:chOff x="304800" y="932938"/>
            <a:chExt cx="7723607" cy="50115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9C1188-F514-E896-54E7-70DCE49FAE2D}"/>
                </a:ext>
              </a:extLst>
            </p:cNvPr>
            <p:cNvGrpSpPr/>
            <p:nvPr/>
          </p:nvGrpSpPr>
          <p:grpSpPr>
            <a:xfrm>
              <a:off x="304800" y="932938"/>
              <a:ext cx="7696200" cy="1498284"/>
              <a:chOff x="640296" y="1128960"/>
              <a:chExt cx="7696200" cy="14982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D4390-B41B-12AE-85F1-87BD2850E274}"/>
                  </a:ext>
                </a:extLst>
              </p:cNvPr>
              <p:cNvSpPr txBox="1"/>
              <p:nvPr/>
            </p:nvSpPr>
            <p:spPr>
              <a:xfrm>
                <a:off x="640296" y="1333273"/>
                <a:ext cx="7696200" cy="1293971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Limit Assessment &amp; Appraisal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Working Capital Limits (Fund Based, Non-Fund Based Limits, Structured Funding)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Project Financing, Term Loan – Greenfield &amp; Brownfield expansion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Rating Advisory Services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6617DA-4F42-B45C-ACC7-8E6F0F7BC6D7}"/>
                  </a:ext>
                </a:extLst>
              </p:cNvPr>
              <p:cNvSpPr txBox="1"/>
              <p:nvPr/>
            </p:nvSpPr>
            <p:spPr>
              <a:xfrm>
                <a:off x="998712" y="1128960"/>
                <a:ext cx="2677804" cy="374571"/>
              </a:xfrm>
              <a:prstGeom prst="flowChartAlternateProces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DEBT SYNDICATION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C41AE5-A666-4758-87D4-B603CD41C01B}"/>
                </a:ext>
              </a:extLst>
            </p:cNvPr>
            <p:cNvGrpSpPr/>
            <p:nvPr/>
          </p:nvGrpSpPr>
          <p:grpSpPr>
            <a:xfrm>
              <a:off x="309873" y="2572983"/>
              <a:ext cx="7696200" cy="2232932"/>
              <a:chOff x="735222" y="2970547"/>
              <a:chExt cx="7696200" cy="223293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794B89-B37C-C28F-438C-8132F6328F81}"/>
                  </a:ext>
                </a:extLst>
              </p:cNvPr>
              <p:cNvSpPr txBox="1"/>
              <p:nvPr/>
            </p:nvSpPr>
            <p:spPr>
              <a:xfrm>
                <a:off x="735222" y="3194418"/>
                <a:ext cx="7696200" cy="2009061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Domestic Trade Finance: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Negotiation/Discounting of Inland Letter of Credit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Financing of Trade Receivables under </a:t>
                </a:r>
                <a:r>
                  <a:rPr lang="en-US" sz="1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Treds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Platform 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International Trade Finance: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Negotiation/Discounting of Import Letter of Credit - Supplier’s Credit (Negotiation &amp; Reimbursement route)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Financing of Import Collections - Buyer’s Credit backed by SBLC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Negotiation/ Discounting of Export Letter of Credit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997954-C6CD-EBE1-30BF-DC1B13B4E353}"/>
                  </a:ext>
                </a:extLst>
              </p:cNvPr>
              <p:cNvSpPr txBox="1"/>
              <p:nvPr/>
            </p:nvSpPr>
            <p:spPr>
              <a:xfrm>
                <a:off x="1105107" y="2970547"/>
                <a:ext cx="2649983" cy="374571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TRADE FINANCE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ECC9B-3696-664F-14B5-954E6131C04D}"/>
                </a:ext>
              </a:extLst>
            </p:cNvPr>
            <p:cNvGrpSpPr/>
            <p:nvPr/>
          </p:nvGrpSpPr>
          <p:grpSpPr>
            <a:xfrm>
              <a:off x="331548" y="4955357"/>
              <a:ext cx="7696859" cy="989084"/>
              <a:chOff x="698935" y="4901329"/>
              <a:chExt cx="7696859" cy="98908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CDE30D-B2E4-2DBA-B03F-50D4C90E596B}"/>
                  </a:ext>
                </a:extLst>
              </p:cNvPr>
              <p:cNvSpPr txBox="1"/>
              <p:nvPr/>
            </p:nvSpPr>
            <p:spPr>
              <a:xfrm>
                <a:off x="698935" y="5073168"/>
                <a:ext cx="7696859" cy="817245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Growth Advisory: Building Growth roadmap &amp; Partnering in 5 Year’s Growth journey</a:t>
                </a:r>
                <a:endParaRPr lang="en-US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IPO Advisory:  Assisting companies in Raising funds through IPO route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84977-0F91-EB0C-D7DB-C6BAC0C666C4}"/>
                  </a:ext>
                </a:extLst>
              </p:cNvPr>
              <p:cNvSpPr txBox="1"/>
              <p:nvPr/>
            </p:nvSpPr>
            <p:spPr>
              <a:xfrm>
                <a:off x="1028017" y="4901329"/>
                <a:ext cx="2669111" cy="374571"/>
              </a:xfrm>
              <a:prstGeom prst="flowChartAlternateProcess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ADVISORY  SERVICES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8FEB180-02D3-9646-E5EF-E6CF12393DC2}"/>
              </a:ext>
            </a:extLst>
          </p:cNvPr>
          <p:cNvSpPr/>
          <p:nvPr/>
        </p:nvSpPr>
        <p:spPr>
          <a:xfrm>
            <a:off x="641684" y="567468"/>
            <a:ext cx="10988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2000" b="1" dirty="0">
                <a:latin typeface="Cambria" pitchFamily="18" charset="0"/>
                <a:ea typeface="+mj-ea"/>
                <a:cs typeface="+mj-cs"/>
              </a:rPr>
              <a:t>OUR SERVICES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2827950-BA2C-E724-E58E-1F882324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E2BBE4D-ED0B-D504-CEB6-75F8FA0A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5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6AAD92-EC4C-0F93-67A9-765AD11D57B6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95730E-A8BA-CAD0-61BA-E2AD9DFA4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532775-7039-374B-9E6D-E14584EA13A8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78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A25157-F5B2-FCD7-2920-51B28B4CB561}"/>
              </a:ext>
            </a:extLst>
          </p:cNvPr>
          <p:cNvSpPr txBox="1">
            <a:spLocks/>
          </p:cNvSpPr>
          <p:nvPr/>
        </p:nvSpPr>
        <p:spPr bwMode="auto">
          <a:xfrm>
            <a:off x="733054" y="536765"/>
            <a:ext cx="106639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DEBT SYNDICATION- SERVICES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3D10F51-0EE6-4E80-044D-751B244A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359071D1-7BED-23CD-3872-5F802935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6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5" name="Graphic 4" descr="A curved brushstroke">
            <a:extLst>
              <a:ext uri="{FF2B5EF4-FFF2-40B4-BE49-F238E27FC236}">
                <a16:creationId xmlns:a16="http://schemas.microsoft.com/office/drawing/2014/main" id="{788CBB19-3264-A991-D6F9-BE513E821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716" y="375639"/>
            <a:ext cx="6087703" cy="16186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2EAC72-BE50-3754-20A3-20D7335A8D3E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9E804A-1CF3-9663-0C88-5A28ABFD0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655152-C494-7893-DD60-7B7BE023D5B2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39B9FF-D68F-81CE-99E0-1A5A843DB743}"/>
              </a:ext>
            </a:extLst>
          </p:cNvPr>
          <p:cNvGrpSpPr/>
          <p:nvPr/>
        </p:nvGrpSpPr>
        <p:grpSpPr>
          <a:xfrm>
            <a:off x="1107703" y="1917798"/>
            <a:ext cx="9947064" cy="3097150"/>
            <a:chOff x="1107703" y="1523901"/>
            <a:chExt cx="9947064" cy="30971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B48441-483A-0B96-A4F0-BF5BD6AF23C0}"/>
                </a:ext>
              </a:extLst>
            </p:cNvPr>
            <p:cNvSpPr txBox="1"/>
            <p:nvPr/>
          </p:nvSpPr>
          <p:spPr>
            <a:xfrm>
              <a:off x="1107703" y="2121851"/>
              <a:ext cx="3240000" cy="2492990"/>
            </a:xfrm>
            <a:prstGeom prst="rect">
              <a:avLst/>
            </a:pr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3024000"/>
                        <a:gd name="connsiteY0" fmla="*/ 255394 h 1532334"/>
                        <a:gd name="connsiteX1" fmla="*/ 255394 w 3024000"/>
                        <a:gd name="connsiteY1" fmla="*/ 0 h 1532334"/>
                        <a:gd name="connsiteX2" fmla="*/ 908829 w 3024000"/>
                        <a:gd name="connsiteY2" fmla="*/ 0 h 1532334"/>
                        <a:gd name="connsiteX3" fmla="*/ 1537132 w 3024000"/>
                        <a:gd name="connsiteY3" fmla="*/ 0 h 1532334"/>
                        <a:gd name="connsiteX4" fmla="*/ 2165435 w 3024000"/>
                        <a:gd name="connsiteY4" fmla="*/ 0 h 1532334"/>
                        <a:gd name="connsiteX5" fmla="*/ 2768606 w 3024000"/>
                        <a:gd name="connsiteY5" fmla="*/ 0 h 1532334"/>
                        <a:gd name="connsiteX6" fmla="*/ 3024000 w 3024000"/>
                        <a:gd name="connsiteY6" fmla="*/ 255394 h 1532334"/>
                        <a:gd name="connsiteX7" fmla="*/ 3024000 w 3024000"/>
                        <a:gd name="connsiteY7" fmla="*/ 735521 h 1532334"/>
                        <a:gd name="connsiteX8" fmla="*/ 3024000 w 3024000"/>
                        <a:gd name="connsiteY8" fmla="*/ 1276940 h 1532334"/>
                        <a:gd name="connsiteX9" fmla="*/ 2768606 w 3024000"/>
                        <a:gd name="connsiteY9" fmla="*/ 1532334 h 1532334"/>
                        <a:gd name="connsiteX10" fmla="*/ 2165435 w 3024000"/>
                        <a:gd name="connsiteY10" fmla="*/ 1532334 h 1532334"/>
                        <a:gd name="connsiteX11" fmla="*/ 1512000 w 3024000"/>
                        <a:gd name="connsiteY11" fmla="*/ 1532334 h 1532334"/>
                        <a:gd name="connsiteX12" fmla="*/ 833433 w 3024000"/>
                        <a:gd name="connsiteY12" fmla="*/ 1532334 h 1532334"/>
                        <a:gd name="connsiteX13" fmla="*/ 255394 w 3024000"/>
                        <a:gd name="connsiteY13" fmla="*/ 1532334 h 1532334"/>
                        <a:gd name="connsiteX14" fmla="*/ 0 w 3024000"/>
                        <a:gd name="connsiteY14" fmla="*/ 1276940 h 1532334"/>
                        <a:gd name="connsiteX15" fmla="*/ 0 w 3024000"/>
                        <a:gd name="connsiteY15" fmla="*/ 745736 h 1532334"/>
                        <a:gd name="connsiteX16" fmla="*/ 0 w 3024000"/>
                        <a:gd name="connsiteY16" fmla="*/ 255394 h 15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24000" h="1532334" extrusionOk="0">
                          <a:moveTo>
                            <a:pt x="0" y="255394"/>
                          </a:moveTo>
                          <a:cubicBezTo>
                            <a:pt x="-5520" y="123783"/>
                            <a:pt x="141953" y="-18672"/>
                            <a:pt x="255394" y="0"/>
                          </a:cubicBezTo>
                          <a:cubicBezTo>
                            <a:pt x="397329" y="-22664"/>
                            <a:pt x="652536" y="-10975"/>
                            <a:pt x="908829" y="0"/>
                          </a:cubicBezTo>
                          <a:cubicBezTo>
                            <a:pt x="1165123" y="10975"/>
                            <a:pt x="1283443" y="28660"/>
                            <a:pt x="1537132" y="0"/>
                          </a:cubicBezTo>
                          <a:cubicBezTo>
                            <a:pt x="1790821" y="-28660"/>
                            <a:pt x="1966370" y="28895"/>
                            <a:pt x="2165435" y="0"/>
                          </a:cubicBezTo>
                          <a:cubicBezTo>
                            <a:pt x="2364500" y="-28895"/>
                            <a:pt x="2522119" y="3766"/>
                            <a:pt x="2768606" y="0"/>
                          </a:cubicBezTo>
                          <a:cubicBezTo>
                            <a:pt x="2932836" y="-17968"/>
                            <a:pt x="3024833" y="85926"/>
                            <a:pt x="3024000" y="255394"/>
                          </a:cubicBezTo>
                          <a:cubicBezTo>
                            <a:pt x="3023989" y="372780"/>
                            <a:pt x="3000578" y="517372"/>
                            <a:pt x="3024000" y="735521"/>
                          </a:cubicBezTo>
                          <a:cubicBezTo>
                            <a:pt x="3047422" y="953670"/>
                            <a:pt x="3015956" y="1091181"/>
                            <a:pt x="3024000" y="1276940"/>
                          </a:cubicBezTo>
                          <a:cubicBezTo>
                            <a:pt x="2999428" y="1425109"/>
                            <a:pt x="2910376" y="1526397"/>
                            <a:pt x="2768606" y="1532334"/>
                          </a:cubicBezTo>
                          <a:cubicBezTo>
                            <a:pt x="2521396" y="1550048"/>
                            <a:pt x="2323013" y="1552898"/>
                            <a:pt x="2165435" y="1532334"/>
                          </a:cubicBezTo>
                          <a:cubicBezTo>
                            <a:pt x="2007857" y="1511770"/>
                            <a:pt x="1666202" y="1524360"/>
                            <a:pt x="1512000" y="1532334"/>
                          </a:cubicBezTo>
                          <a:cubicBezTo>
                            <a:pt x="1357799" y="1540308"/>
                            <a:pt x="1162621" y="1514235"/>
                            <a:pt x="833433" y="1532334"/>
                          </a:cubicBezTo>
                          <a:cubicBezTo>
                            <a:pt x="504245" y="1550433"/>
                            <a:pt x="542441" y="1542233"/>
                            <a:pt x="255394" y="1532334"/>
                          </a:cubicBezTo>
                          <a:cubicBezTo>
                            <a:pt x="87796" y="1538239"/>
                            <a:pt x="23550" y="1399582"/>
                            <a:pt x="0" y="1276940"/>
                          </a:cubicBezTo>
                          <a:cubicBezTo>
                            <a:pt x="26158" y="1167105"/>
                            <a:pt x="2382" y="865377"/>
                            <a:pt x="0" y="745736"/>
                          </a:cubicBezTo>
                          <a:cubicBezTo>
                            <a:pt x="-2382" y="626095"/>
                            <a:pt x="-24097" y="463761"/>
                            <a:pt x="0" y="25539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en-US" sz="1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Enhancement &amp; Takeovers of – </a:t>
              </a:r>
            </a:p>
            <a:p>
              <a:pPr marL="457200" indent="-168275" algn="just"/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Fund Based Limits - CC, WCDL, PCL, PCFC, etc. </a:t>
              </a:r>
            </a:p>
            <a:p>
              <a:pPr marL="457200" indent="-168275" algn="just"/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Non-Fund Based Limits - LC &amp; BG</a:t>
              </a:r>
              <a:endParaRPr lang="en-US" sz="13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Annual Assessment &amp; Appraisal of Limits - Assistance in performing the Annual Appraisal of Bank Limits under Consortium, Multiple or Sole Banking Arrangement for Emerging to Mid &amp; Large Corporates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8B6F1F-FDC3-8664-035E-8475787B85A4}"/>
                </a:ext>
              </a:extLst>
            </p:cNvPr>
            <p:cNvSpPr txBox="1"/>
            <p:nvPr/>
          </p:nvSpPr>
          <p:spPr>
            <a:xfrm>
              <a:off x="4469748" y="2126251"/>
              <a:ext cx="3240000" cy="2494800"/>
            </a:xfrm>
            <a:prstGeom prst="rect">
              <a:avLst/>
            </a:prstGeom>
            <a:noFill/>
            <a:ln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3024000"/>
                        <a:gd name="connsiteY0" fmla="*/ 215666 h 1293971"/>
                        <a:gd name="connsiteX1" fmla="*/ 215666 w 3024000"/>
                        <a:gd name="connsiteY1" fmla="*/ 0 h 1293971"/>
                        <a:gd name="connsiteX2" fmla="*/ 889760 w 3024000"/>
                        <a:gd name="connsiteY2" fmla="*/ 0 h 1293971"/>
                        <a:gd name="connsiteX3" fmla="*/ 1537927 w 3024000"/>
                        <a:gd name="connsiteY3" fmla="*/ 0 h 1293971"/>
                        <a:gd name="connsiteX4" fmla="*/ 2186094 w 3024000"/>
                        <a:gd name="connsiteY4" fmla="*/ 0 h 1293971"/>
                        <a:gd name="connsiteX5" fmla="*/ 2808334 w 3024000"/>
                        <a:gd name="connsiteY5" fmla="*/ 0 h 1293971"/>
                        <a:gd name="connsiteX6" fmla="*/ 3024000 w 3024000"/>
                        <a:gd name="connsiteY6" fmla="*/ 215666 h 1293971"/>
                        <a:gd name="connsiteX7" fmla="*/ 3024000 w 3024000"/>
                        <a:gd name="connsiteY7" fmla="*/ 621106 h 1293971"/>
                        <a:gd name="connsiteX8" fmla="*/ 3024000 w 3024000"/>
                        <a:gd name="connsiteY8" fmla="*/ 1078305 h 1293971"/>
                        <a:gd name="connsiteX9" fmla="*/ 2808334 w 3024000"/>
                        <a:gd name="connsiteY9" fmla="*/ 1293971 h 1293971"/>
                        <a:gd name="connsiteX10" fmla="*/ 2186094 w 3024000"/>
                        <a:gd name="connsiteY10" fmla="*/ 1293971 h 1293971"/>
                        <a:gd name="connsiteX11" fmla="*/ 1512000 w 3024000"/>
                        <a:gd name="connsiteY11" fmla="*/ 1293971 h 1293971"/>
                        <a:gd name="connsiteX12" fmla="*/ 811980 w 3024000"/>
                        <a:gd name="connsiteY12" fmla="*/ 1293971 h 1293971"/>
                        <a:gd name="connsiteX13" fmla="*/ 215666 w 3024000"/>
                        <a:gd name="connsiteY13" fmla="*/ 1293971 h 1293971"/>
                        <a:gd name="connsiteX14" fmla="*/ 0 w 3024000"/>
                        <a:gd name="connsiteY14" fmla="*/ 1078305 h 1293971"/>
                        <a:gd name="connsiteX15" fmla="*/ 0 w 3024000"/>
                        <a:gd name="connsiteY15" fmla="*/ 629733 h 1293971"/>
                        <a:gd name="connsiteX16" fmla="*/ 0 w 3024000"/>
                        <a:gd name="connsiteY16" fmla="*/ 215666 h 12939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24000" h="1293971" extrusionOk="0">
                          <a:moveTo>
                            <a:pt x="0" y="215666"/>
                          </a:moveTo>
                          <a:cubicBezTo>
                            <a:pt x="-1718" y="99494"/>
                            <a:pt x="115359" y="-12716"/>
                            <a:pt x="215666" y="0"/>
                          </a:cubicBezTo>
                          <a:cubicBezTo>
                            <a:pt x="456657" y="-21689"/>
                            <a:pt x="641673" y="-31153"/>
                            <a:pt x="889760" y="0"/>
                          </a:cubicBezTo>
                          <a:cubicBezTo>
                            <a:pt x="1137847" y="31153"/>
                            <a:pt x="1257506" y="-28549"/>
                            <a:pt x="1537927" y="0"/>
                          </a:cubicBezTo>
                          <a:cubicBezTo>
                            <a:pt x="1818348" y="28549"/>
                            <a:pt x="2025084" y="32037"/>
                            <a:pt x="2186094" y="0"/>
                          </a:cubicBezTo>
                          <a:cubicBezTo>
                            <a:pt x="2347104" y="-32037"/>
                            <a:pt x="2645200" y="11014"/>
                            <a:pt x="2808334" y="0"/>
                          </a:cubicBezTo>
                          <a:cubicBezTo>
                            <a:pt x="2941723" y="-11070"/>
                            <a:pt x="3024833" y="68141"/>
                            <a:pt x="3024000" y="215666"/>
                          </a:cubicBezTo>
                          <a:cubicBezTo>
                            <a:pt x="3022278" y="327952"/>
                            <a:pt x="3020232" y="479086"/>
                            <a:pt x="3024000" y="621106"/>
                          </a:cubicBezTo>
                          <a:cubicBezTo>
                            <a:pt x="3027768" y="763126"/>
                            <a:pt x="3020485" y="866128"/>
                            <a:pt x="3024000" y="1078305"/>
                          </a:cubicBezTo>
                          <a:cubicBezTo>
                            <a:pt x="3002491" y="1203646"/>
                            <a:pt x="2929747" y="1274975"/>
                            <a:pt x="2808334" y="1293971"/>
                          </a:cubicBezTo>
                          <a:cubicBezTo>
                            <a:pt x="2680824" y="1269182"/>
                            <a:pt x="2366339" y="1309495"/>
                            <a:pt x="2186094" y="1293971"/>
                          </a:cubicBezTo>
                          <a:cubicBezTo>
                            <a:pt x="2005849" y="1278447"/>
                            <a:pt x="1704302" y="1299320"/>
                            <a:pt x="1512000" y="1293971"/>
                          </a:cubicBezTo>
                          <a:cubicBezTo>
                            <a:pt x="1319698" y="1288622"/>
                            <a:pt x="1113546" y="1273016"/>
                            <a:pt x="811980" y="1293971"/>
                          </a:cubicBezTo>
                          <a:cubicBezTo>
                            <a:pt x="510414" y="1314926"/>
                            <a:pt x="453043" y="1283425"/>
                            <a:pt x="215666" y="1293971"/>
                          </a:cubicBezTo>
                          <a:cubicBezTo>
                            <a:pt x="85744" y="1296376"/>
                            <a:pt x="9940" y="1189644"/>
                            <a:pt x="0" y="1078305"/>
                          </a:cubicBezTo>
                          <a:cubicBezTo>
                            <a:pt x="2436" y="943484"/>
                            <a:pt x="-13242" y="730007"/>
                            <a:pt x="0" y="629733"/>
                          </a:cubicBezTo>
                          <a:cubicBezTo>
                            <a:pt x="13242" y="529459"/>
                            <a:pt x="7533" y="389704"/>
                            <a:pt x="0" y="21566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u="sng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 assist in building Financial Feasibility reports and creating TEV reports from reputed / specialized companies. We co-ordinate with funding Bank from creating reports till Sanction and Disbursement. </a:t>
              </a:r>
            </a:p>
            <a:p>
              <a:pPr algn="just"/>
              <a:endPara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 have experience of raising funds for diversified industries for their Green/Brown Field projects.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62D605-254D-3C18-4B15-EB9657F596E7}"/>
                </a:ext>
              </a:extLst>
            </p:cNvPr>
            <p:cNvSpPr txBox="1"/>
            <p:nvPr/>
          </p:nvSpPr>
          <p:spPr>
            <a:xfrm>
              <a:off x="7809137" y="2113102"/>
              <a:ext cx="3240000" cy="2494800"/>
            </a:xfrm>
            <a:prstGeom prst="rect">
              <a:avLst/>
            </a:prstGeom>
            <a:noFill/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4057322111">
                    <a:custGeom>
                      <a:avLst/>
                      <a:gdLst>
                        <a:gd name="connsiteX0" fmla="*/ 0 w 3017677"/>
                        <a:gd name="connsiteY0" fmla="*/ 215666 h 1293971"/>
                        <a:gd name="connsiteX1" fmla="*/ 215666 w 3017677"/>
                        <a:gd name="connsiteY1" fmla="*/ 0 h 1293971"/>
                        <a:gd name="connsiteX2" fmla="*/ 913979 w 3017677"/>
                        <a:gd name="connsiteY2" fmla="*/ 0 h 1293971"/>
                        <a:gd name="connsiteX3" fmla="*/ 1534702 w 3017677"/>
                        <a:gd name="connsiteY3" fmla="*/ 0 h 1293971"/>
                        <a:gd name="connsiteX4" fmla="*/ 2129561 w 3017677"/>
                        <a:gd name="connsiteY4" fmla="*/ 0 h 1293971"/>
                        <a:gd name="connsiteX5" fmla="*/ 2802011 w 3017677"/>
                        <a:gd name="connsiteY5" fmla="*/ 0 h 1293971"/>
                        <a:gd name="connsiteX6" fmla="*/ 3017677 w 3017677"/>
                        <a:gd name="connsiteY6" fmla="*/ 215666 h 1293971"/>
                        <a:gd name="connsiteX7" fmla="*/ 3017677 w 3017677"/>
                        <a:gd name="connsiteY7" fmla="*/ 638359 h 1293971"/>
                        <a:gd name="connsiteX8" fmla="*/ 3017677 w 3017677"/>
                        <a:gd name="connsiteY8" fmla="*/ 1078305 h 1293971"/>
                        <a:gd name="connsiteX9" fmla="*/ 2802011 w 3017677"/>
                        <a:gd name="connsiteY9" fmla="*/ 1293971 h 1293971"/>
                        <a:gd name="connsiteX10" fmla="*/ 2155425 w 3017677"/>
                        <a:gd name="connsiteY10" fmla="*/ 1293971 h 1293971"/>
                        <a:gd name="connsiteX11" fmla="*/ 1482975 w 3017677"/>
                        <a:gd name="connsiteY11" fmla="*/ 1293971 h 1293971"/>
                        <a:gd name="connsiteX12" fmla="*/ 810525 w 3017677"/>
                        <a:gd name="connsiteY12" fmla="*/ 1293971 h 1293971"/>
                        <a:gd name="connsiteX13" fmla="*/ 215666 w 3017677"/>
                        <a:gd name="connsiteY13" fmla="*/ 1293971 h 1293971"/>
                        <a:gd name="connsiteX14" fmla="*/ 0 w 3017677"/>
                        <a:gd name="connsiteY14" fmla="*/ 1078305 h 1293971"/>
                        <a:gd name="connsiteX15" fmla="*/ 0 w 3017677"/>
                        <a:gd name="connsiteY15" fmla="*/ 664238 h 1293971"/>
                        <a:gd name="connsiteX16" fmla="*/ 0 w 3017677"/>
                        <a:gd name="connsiteY16" fmla="*/ 215666 h 12939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17677" h="1293971" extrusionOk="0">
                          <a:moveTo>
                            <a:pt x="0" y="215666"/>
                          </a:moveTo>
                          <a:cubicBezTo>
                            <a:pt x="1652" y="98717"/>
                            <a:pt x="85217" y="-17941"/>
                            <a:pt x="215666" y="0"/>
                          </a:cubicBezTo>
                          <a:cubicBezTo>
                            <a:pt x="407590" y="18788"/>
                            <a:pt x="587543" y="-10107"/>
                            <a:pt x="913979" y="0"/>
                          </a:cubicBezTo>
                          <a:cubicBezTo>
                            <a:pt x="1240415" y="10107"/>
                            <a:pt x="1262045" y="-12057"/>
                            <a:pt x="1534702" y="0"/>
                          </a:cubicBezTo>
                          <a:cubicBezTo>
                            <a:pt x="1807359" y="12057"/>
                            <a:pt x="1993978" y="-13707"/>
                            <a:pt x="2129561" y="0"/>
                          </a:cubicBezTo>
                          <a:cubicBezTo>
                            <a:pt x="2265144" y="13707"/>
                            <a:pt x="2637504" y="22323"/>
                            <a:pt x="2802011" y="0"/>
                          </a:cubicBezTo>
                          <a:cubicBezTo>
                            <a:pt x="2921072" y="3976"/>
                            <a:pt x="2999696" y="93009"/>
                            <a:pt x="3017677" y="215666"/>
                          </a:cubicBezTo>
                          <a:cubicBezTo>
                            <a:pt x="3005129" y="340616"/>
                            <a:pt x="3029452" y="551179"/>
                            <a:pt x="3017677" y="638359"/>
                          </a:cubicBezTo>
                          <a:cubicBezTo>
                            <a:pt x="3005902" y="725539"/>
                            <a:pt x="3034408" y="868522"/>
                            <a:pt x="3017677" y="1078305"/>
                          </a:cubicBezTo>
                          <a:cubicBezTo>
                            <a:pt x="3016817" y="1190279"/>
                            <a:pt x="2927480" y="1298749"/>
                            <a:pt x="2802011" y="1293971"/>
                          </a:cubicBezTo>
                          <a:cubicBezTo>
                            <a:pt x="2543544" y="1265971"/>
                            <a:pt x="2302109" y="1277731"/>
                            <a:pt x="2155425" y="1293971"/>
                          </a:cubicBezTo>
                          <a:cubicBezTo>
                            <a:pt x="2008741" y="1310211"/>
                            <a:pt x="1697011" y="1304995"/>
                            <a:pt x="1482975" y="1293971"/>
                          </a:cubicBezTo>
                          <a:cubicBezTo>
                            <a:pt x="1268939" y="1282948"/>
                            <a:pt x="1022273" y="1263196"/>
                            <a:pt x="810525" y="1293971"/>
                          </a:cubicBezTo>
                          <a:cubicBezTo>
                            <a:pt x="598777" y="1324747"/>
                            <a:pt x="503733" y="1276876"/>
                            <a:pt x="215666" y="1293971"/>
                          </a:cubicBezTo>
                          <a:cubicBezTo>
                            <a:pt x="93778" y="1307050"/>
                            <a:pt x="11553" y="1173304"/>
                            <a:pt x="0" y="1078305"/>
                          </a:cubicBezTo>
                          <a:cubicBezTo>
                            <a:pt x="-305" y="991011"/>
                            <a:pt x="-18469" y="824281"/>
                            <a:pt x="0" y="664238"/>
                          </a:cubicBezTo>
                          <a:cubicBezTo>
                            <a:pt x="18469" y="504195"/>
                            <a:pt x="13581" y="346435"/>
                            <a:pt x="0" y="21566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u="sng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endParaRPr lang="en-US" sz="1400" dirty="0">
                <a:solidFill>
                  <a:sysClr val="windowText" lastClr="000000"/>
                </a:solidFill>
              </a:endParaRPr>
            </a:p>
            <a:p>
              <a:pPr algn="just"/>
              <a:r>
                <a:rPr lang="en-US" sz="1400" b="0" u="none" dirty="0">
                  <a:solidFill>
                    <a:sysClr val="windowText" lastClr="000000"/>
                  </a:solidFill>
                </a:rPr>
                <a:t>We offer Rating Advisory services encompassing identification and coordination with Rating agency, compiling information, developing an optimal rating strategy and execution support for upgrading the Credit Rating from any 7 Top Credit Rating Agencies in India as on date. </a:t>
              </a:r>
            </a:p>
            <a:p>
              <a:pPr algn="just"/>
              <a:endParaRPr lang="en-US" sz="1400" b="0" u="none" dirty="0">
                <a:solidFill>
                  <a:sysClr val="windowText" lastClr="000000"/>
                </a:solidFill>
              </a:endParaRPr>
            </a:p>
            <a:p>
              <a:pPr algn="just"/>
              <a:endParaRPr lang="en-US" sz="1400" b="0" u="none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7FE80E-81DF-CC76-07CD-25A2A8350B66}"/>
                </a:ext>
              </a:extLst>
            </p:cNvPr>
            <p:cNvSpPr txBox="1"/>
            <p:nvPr/>
          </p:nvSpPr>
          <p:spPr>
            <a:xfrm>
              <a:off x="1111345" y="1560244"/>
              <a:ext cx="3240000" cy="52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14B72-7529-2D81-DFB7-596E54547675}"/>
                </a:ext>
              </a:extLst>
            </p:cNvPr>
            <p:cNvSpPr txBox="1"/>
            <p:nvPr/>
          </p:nvSpPr>
          <p:spPr>
            <a:xfrm>
              <a:off x="7814767" y="1552373"/>
              <a:ext cx="3240000" cy="523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8CDB94-346C-D5DE-A3EC-EFF3E097C109}"/>
                </a:ext>
              </a:extLst>
            </p:cNvPr>
            <p:cNvSpPr txBox="1"/>
            <p:nvPr/>
          </p:nvSpPr>
          <p:spPr>
            <a:xfrm>
              <a:off x="4478377" y="1561996"/>
              <a:ext cx="3240000" cy="523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Graphic 10" descr="Circular flowchart with solid fill">
              <a:extLst>
                <a:ext uri="{FF2B5EF4-FFF2-40B4-BE49-F238E27FC236}">
                  <a16:creationId xmlns:a16="http://schemas.microsoft.com/office/drawing/2014/main" id="{90304622-FE43-9F2F-F228-367F07D7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4596" y="1523901"/>
              <a:ext cx="567771" cy="5677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8C61E4-46CF-25DF-4435-8A007705300E}"/>
                </a:ext>
              </a:extLst>
            </p:cNvPr>
            <p:cNvSpPr txBox="1"/>
            <p:nvPr/>
          </p:nvSpPr>
          <p:spPr>
            <a:xfrm>
              <a:off x="1707324" y="1651167"/>
              <a:ext cx="25922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Working Capital Finance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61B180-9D5C-B6E3-951E-B966E7F6DCCB}"/>
                </a:ext>
              </a:extLst>
            </p:cNvPr>
            <p:cNvSpPr txBox="1"/>
            <p:nvPr/>
          </p:nvSpPr>
          <p:spPr>
            <a:xfrm>
              <a:off x="5181910" y="1651167"/>
              <a:ext cx="21423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Project Finance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804896-7601-375E-8113-CC656C83C870}"/>
                </a:ext>
              </a:extLst>
            </p:cNvPr>
            <p:cNvSpPr txBox="1"/>
            <p:nvPr/>
          </p:nvSpPr>
          <p:spPr>
            <a:xfrm>
              <a:off x="8333204" y="1637101"/>
              <a:ext cx="25922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Rating Advisory</a:t>
              </a:r>
            </a:p>
          </p:txBody>
        </p:sp>
        <p:pic>
          <p:nvPicPr>
            <p:cNvPr id="26" name="Graphic 25" descr="Clipboard Partially Checked with solid fill">
              <a:extLst>
                <a:ext uri="{FF2B5EF4-FFF2-40B4-BE49-F238E27FC236}">
                  <a16:creationId xmlns:a16="http://schemas.microsoft.com/office/drawing/2014/main" id="{4E2E6CA5-6A3C-60FE-5FE7-E3C2353C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06935" y="1583861"/>
              <a:ext cx="426575" cy="426575"/>
            </a:xfrm>
            <a:prstGeom prst="rect">
              <a:avLst/>
            </a:prstGeom>
          </p:spPr>
        </p:pic>
      </p:grpSp>
      <p:pic>
        <p:nvPicPr>
          <p:cNvPr id="14" name="Graphic 13" descr="Crane with solid fill">
            <a:extLst>
              <a:ext uri="{FF2B5EF4-FFF2-40B4-BE49-F238E27FC236}">
                <a16:creationId xmlns:a16="http://schemas.microsoft.com/office/drawing/2014/main" id="{C5410A89-EC5F-5744-27BA-6BC286F3FE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8223" y="1994593"/>
            <a:ext cx="426575" cy="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D095-8DF2-D95D-995D-2254B027CD1F}"/>
              </a:ext>
            </a:extLst>
          </p:cNvPr>
          <p:cNvSpPr txBox="1">
            <a:spLocks/>
          </p:cNvSpPr>
          <p:nvPr/>
        </p:nvSpPr>
        <p:spPr bwMode="auto">
          <a:xfrm>
            <a:off x="781180" y="573342"/>
            <a:ext cx="106639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DOMESTIC TRADE FINANCE - SERVICES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9C2BB6C-4645-9599-343A-28AA0D57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5D9BFDF-2D26-3E4A-BB94-9444571F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7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3" name="Graphic 2" descr="A curved brushstroke">
            <a:extLst>
              <a:ext uri="{FF2B5EF4-FFF2-40B4-BE49-F238E27FC236}">
                <a16:creationId xmlns:a16="http://schemas.microsoft.com/office/drawing/2014/main" id="{3910E728-B4F7-353E-A7C6-4F5F8889B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716" y="361991"/>
            <a:ext cx="6087703" cy="16186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0FFEB-F5D4-374D-CE47-1FFAF8E34CC4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66F3A5-BB1F-DC5B-93AA-05C5A2E1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986739-9268-03AB-420A-2034F310C871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6B0B75-6528-9592-A0C2-02C3E61DA713}"/>
              </a:ext>
            </a:extLst>
          </p:cNvPr>
          <p:cNvGrpSpPr/>
          <p:nvPr/>
        </p:nvGrpSpPr>
        <p:grpSpPr>
          <a:xfrm>
            <a:off x="2531920" y="1693372"/>
            <a:ext cx="7076082" cy="4255024"/>
            <a:chOff x="2531920" y="1552692"/>
            <a:chExt cx="7076082" cy="42550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F1E75A-0F29-A416-E169-312AB93E68C0}"/>
                </a:ext>
              </a:extLst>
            </p:cNvPr>
            <p:cNvSpPr txBox="1"/>
            <p:nvPr/>
          </p:nvSpPr>
          <p:spPr>
            <a:xfrm>
              <a:off x="2545568" y="1575572"/>
              <a:ext cx="3442955" cy="58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9E810D-46DE-9431-C875-26D0B7E2CA6B}"/>
                </a:ext>
              </a:extLst>
            </p:cNvPr>
            <p:cNvSpPr txBox="1"/>
            <p:nvPr/>
          </p:nvSpPr>
          <p:spPr>
            <a:xfrm>
              <a:off x="6102623" y="1565600"/>
              <a:ext cx="3441600" cy="58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34C346-2637-5BAF-8993-D54EAD44C854}"/>
                </a:ext>
              </a:extLst>
            </p:cNvPr>
            <p:cNvGrpSpPr/>
            <p:nvPr/>
          </p:nvGrpSpPr>
          <p:grpSpPr>
            <a:xfrm>
              <a:off x="2531920" y="1552692"/>
              <a:ext cx="7076082" cy="4255024"/>
              <a:chOff x="2531920" y="1552692"/>
              <a:chExt cx="7076082" cy="425502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C7B7B-5864-34C1-1797-0FC58BD70F2C}"/>
                  </a:ext>
                </a:extLst>
              </p:cNvPr>
              <p:cNvSpPr txBox="1"/>
              <p:nvPr/>
            </p:nvSpPr>
            <p:spPr>
              <a:xfrm>
                <a:off x="2531920" y="2207716"/>
                <a:ext cx="3442955" cy="3600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4860000"/>
                          <a:gd name="connsiteY0" fmla="*/ 744015 h 4464000"/>
                          <a:gd name="connsiteX1" fmla="*/ 744015 w 4860000"/>
                          <a:gd name="connsiteY1" fmla="*/ 0 h 4464000"/>
                          <a:gd name="connsiteX2" fmla="*/ 1452129 w 4860000"/>
                          <a:gd name="connsiteY2" fmla="*/ 0 h 4464000"/>
                          <a:gd name="connsiteX3" fmla="*/ 2126523 w 4860000"/>
                          <a:gd name="connsiteY3" fmla="*/ 0 h 4464000"/>
                          <a:gd name="connsiteX4" fmla="*/ 2800917 w 4860000"/>
                          <a:gd name="connsiteY4" fmla="*/ 0 h 4464000"/>
                          <a:gd name="connsiteX5" fmla="*/ 3475311 w 4860000"/>
                          <a:gd name="connsiteY5" fmla="*/ 0 h 4464000"/>
                          <a:gd name="connsiteX6" fmla="*/ 4115985 w 4860000"/>
                          <a:gd name="connsiteY6" fmla="*/ 0 h 4464000"/>
                          <a:gd name="connsiteX7" fmla="*/ 4860000 w 4860000"/>
                          <a:gd name="connsiteY7" fmla="*/ 744015 h 4464000"/>
                          <a:gd name="connsiteX8" fmla="*/ 4860000 w 4860000"/>
                          <a:gd name="connsiteY8" fmla="*/ 1368969 h 4464000"/>
                          <a:gd name="connsiteX9" fmla="*/ 4860000 w 4860000"/>
                          <a:gd name="connsiteY9" fmla="*/ 1934403 h 4464000"/>
                          <a:gd name="connsiteX10" fmla="*/ 4860000 w 4860000"/>
                          <a:gd name="connsiteY10" fmla="*/ 2529597 h 4464000"/>
                          <a:gd name="connsiteX11" fmla="*/ 4860000 w 4860000"/>
                          <a:gd name="connsiteY11" fmla="*/ 3184310 h 4464000"/>
                          <a:gd name="connsiteX12" fmla="*/ 4860000 w 4860000"/>
                          <a:gd name="connsiteY12" fmla="*/ 3719985 h 4464000"/>
                          <a:gd name="connsiteX13" fmla="*/ 4115985 w 4860000"/>
                          <a:gd name="connsiteY13" fmla="*/ 4464000 h 4464000"/>
                          <a:gd name="connsiteX14" fmla="*/ 3542750 w 4860000"/>
                          <a:gd name="connsiteY14" fmla="*/ 4464000 h 4464000"/>
                          <a:gd name="connsiteX15" fmla="*/ 2834636 w 4860000"/>
                          <a:gd name="connsiteY15" fmla="*/ 4464000 h 4464000"/>
                          <a:gd name="connsiteX16" fmla="*/ 2227682 w 4860000"/>
                          <a:gd name="connsiteY16" fmla="*/ 4464000 h 4464000"/>
                          <a:gd name="connsiteX17" fmla="*/ 1485848 w 4860000"/>
                          <a:gd name="connsiteY17" fmla="*/ 4464000 h 4464000"/>
                          <a:gd name="connsiteX18" fmla="*/ 744015 w 4860000"/>
                          <a:gd name="connsiteY18" fmla="*/ 4464000 h 4464000"/>
                          <a:gd name="connsiteX19" fmla="*/ 0 w 4860000"/>
                          <a:gd name="connsiteY19" fmla="*/ 3719985 h 4464000"/>
                          <a:gd name="connsiteX20" fmla="*/ 0 w 4860000"/>
                          <a:gd name="connsiteY20" fmla="*/ 3154551 h 4464000"/>
                          <a:gd name="connsiteX21" fmla="*/ 0 w 4860000"/>
                          <a:gd name="connsiteY21" fmla="*/ 2648636 h 4464000"/>
                          <a:gd name="connsiteX22" fmla="*/ 0 w 4860000"/>
                          <a:gd name="connsiteY22" fmla="*/ 2053442 h 4464000"/>
                          <a:gd name="connsiteX23" fmla="*/ 0 w 4860000"/>
                          <a:gd name="connsiteY23" fmla="*/ 1488008 h 4464000"/>
                          <a:gd name="connsiteX24" fmla="*/ 0 w 4860000"/>
                          <a:gd name="connsiteY24" fmla="*/ 744015 h 4464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4860000" h="4464000" extrusionOk="0">
                            <a:moveTo>
                              <a:pt x="0" y="744015"/>
                            </a:moveTo>
                            <a:cubicBezTo>
                              <a:pt x="-25657" y="376981"/>
                              <a:pt x="408664" y="-51098"/>
                              <a:pt x="744015" y="0"/>
                            </a:cubicBezTo>
                            <a:cubicBezTo>
                              <a:pt x="1057686" y="22255"/>
                              <a:pt x="1177576" y="1069"/>
                              <a:pt x="1452129" y="0"/>
                            </a:cubicBezTo>
                            <a:cubicBezTo>
                              <a:pt x="1726682" y="-1069"/>
                              <a:pt x="1844515" y="-29747"/>
                              <a:pt x="2126523" y="0"/>
                            </a:cubicBezTo>
                            <a:cubicBezTo>
                              <a:pt x="2408531" y="29747"/>
                              <a:pt x="2543071" y="31982"/>
                              <a:pt x="2800917" y="0"/>
                            </a:cubicBezTo>
                            <a:cubicBezTo>
                              <a:pt x="3058763" y="-31982"/>
                              <a:pt x="3239093" y="-5880"/>
                              <a:pt x="3475311" y="0"/>
                            </a:cubicBezTo>
                            <a:cubicBezTo>
                              <a:pt x="3711529" y="5880"/>
                              <a:pt x="3850130" y="-24773"/>
                              <a:pt x="4115985" y="0"/>
                            </a:cubicBezTo>
                            <a:cubicBezTo>
                              <a:pt x="4563530" y="-8326"/>
                              <a:pt x="4836321" y="282708"/>
                              <a:pt x="4860000" y="744015"/>
                            </a:cubicBezTo>
                            <a:cubicBezTo>
                              <a:pt x="4840832" y="912740"/>
                              <a:pt x="4870569" y="1138914"/>
                              <a:pt x="4860000" y="1368969"/>
                            </a:cubicBezTo>
                            <a:cubicBezTo>
                              <a:pt x="4849431" y="1599024"/>
                              <a:pt x="4836427" y="1816617"/>
                              <a:pt x="4860000" y="1934403"/>
                            </a:cubicBezTo>
                            <a:cubicBezTo>
                              <a:pt x="4883573" y="2052189"/>
                              <a:pt x="4851302" y="2323655"/>
                              <a:pt x="4860000" y="2529597"/>
                            </a:cubicBezTo>
                            <a:cubicBezTo>
                              <a:pt x="4868698" y="2735539"/>
                              <a:pt x="4883162" y="2906862"/>
                              <a:pt x="4860000" y="3184310"/>
                            </a:cubicBezTo>
                            <a:cubicBezTo>
                              <a:pt x="4836838" y="3461758"/>
                              <a:pt x="4861299" y="3475672"/>
                              <a:pt x="4860000" y="3719985"/>
                            </a:cubicBezTo>
                            <a:cubicBezTo>
                              <a:pt x="4789969" y="4107576"/>
                              <a:pt x="4469803" y="4411935"/>
                              <a:pt x="4115985" y="4464000"/>
                            </a:cubicBezTo>
                            <a:cubicBezTo>
                              <a:pt x="3996876" y="4443857"/>
                              <a:pt x="3763329" y="4452014"/>
                              <a:pt x="3542750" y="4464000"/>
                            </a:cubicBezTo>
                            <a:cubicBezTo>
                              <a:pt x="3322172" y="4475986"/>
                              <a:pt x="3173450" y="4447819"/>
                              <a:pt x="2834636" y="4464000"/>
                            </a:cubicBezTo>
                            <a:cubicBezTo>
                              <a:pt x="2495822" y="4480181"/>
                              <a:pt x="2422466" y="4448041"/>
                              <a:pt x="2227682" y="4464000"/>
                            </a:cubicBezTo>
                            <a:cubicBezTo>
                              <a:pt x="2032898" y="4479959"/>
                              <a:pt x="1656170" y="4484226"/>
                              <a:pt x="1485848" y="4464000"/>
                            </a:cubicBezTo>
                            <a:cubicBezTo>
                              <a:pt x="1315526" y="4443774"/>
                              <a:pt x="1107591" y="4443309"/>
                              <a:pt x="744015" y="4464000"/>
                            </a:cubicBezTo>
                            <a:cubicBezTo>
                              <a:pt x="259997" y="4415537"/>
                              <a:pt x="51217" y="4209797"/>
                              <a:pt x="0" y="3719985"/>
                            </a:cubicBezTo>
                            <a:cubicBezTo>
                              <a:pt x="-25700" y="3522795"/>
                              <a:pt x="20304" y="3375688"/>
                              <a:pt x="0" y="3154551"/>
                            </a:cubicBezTo>
                            <a:cubicBezTo>
                              <a:pt x="-20304" y="2933414"/>
                              <a:pt x="-14009" y="2844868"/>
                              <a:pt x="0" y="2648636"/>
                            </a:cubicBezTo>
                            <a:cubicBezTo>
                              <a:pt x="14009" y="2452405"/>
                              <a:pt x="1651" y="2342749"/>
                              <a:pt x="0" y="2053442"/>
                            </a:cubicBezTo>
                            <a:cubicBezTo>
                              <a:pt x="-1651" y="1764135"/>
                              <a:pt x="-4424" y="1730912"/>
                              <a:pt x="0" y="1488008"/>
                            </a:cubicBezTo>
                            <a:cubicBezTo>
                              <a:pt x="4424" y="1245104"/>
                              <a:pt x="17083" y="1007561"/>
                              <a:pt x="0" y="74401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lvl="0" indent="-285750" algn="just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Instrument to finance Trade transaction for a short term tenor</a:t>
                </a:r>
              </a:p>
              <a:p>
                <a:pPr marL="285750" lvl="0" indent="-285750" algn="just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Secure &amp; cost effective option which allow  companies to access  timely fund flow</a:t>
                </a:r>
              </a:p>
              <a:p>
                <a:pPr marL="285750" lvl="0" indent="-285750" algn="just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Tenure range from 30 to 360 days depending on the trade cycle of the company (in case of Capex goods can extend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upto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 years)</a:t>
                </a:r>
              </a:p>
              <a:p>
                <a:pPr marL="285750" lvl="0" indent="-285750" algn="just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Help companies in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utilising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their working capital more efficiently</a:t>
                </a:r>
              </a:p>
              <a:p>
                <a:pPr marL="285750" lvl="0" indent="-285750" algn="just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lvl="0" indent="-285750" algn="just" defTabSz="9144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 defTabSz="914400">
                  <a:spcBef>
                    <a:spcPct val="20000"/>
                  </a:spcBef>
                  <a:defRPr/>
                </a:pPr>
                <a:endPara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6E85E-6514-EF09-655E-F574CA952E4A}"/>
                  </a:ext>
                </a:extLst>
              </p:cNvPr>
              <p:cNvSpPr txBox="1"/>
              <p:nvPr/>
            </p:nvSpPr>
            <p:spPr>
              <a:xfrm>
                <a:off x="6093713" y="2205367"/>
                <a:ext cx="3441600" cy="36000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4860000"/>
                          <a:gd name="connsiteY0" fmla="*/ 744015 h 4464000"/>
                          <a:gd name="connsiteX1" fmla="*/ 744015 w 4860000"/>
                          <a:gd name="connsiteY1" fmla="*/ 0 h 4464000"/>
                          <a:gd name="connsiteX2" fmla="*/ 1452129 w 4860000"/>
                          <a:gd name="connsiteY2" fmla="*/ 0 h 4464000"/>
                          <a:gd name="connsiteX3" fmla="*/ 2126523 w 4860000"/>
                          <a:gd name="connsiteY3" fmla="*/ 0 h 4464000"/>
                          <a:gd name="connsiteX4" fmla="*/ 2800917 w 4860000"/>
                          <a:gd name="connsiteY4" fmla="*/ 0 h 4464000"/>
                          <a:gd name="connsiteX5" fmla="*/ 3475311 w 4860000"/>
                          <a:gd name="connsiteY5" fmla="*/ 0 h 4464000"/>
                          <a:gd name="connsiteX6" fmla="*/ 4115985 w 4860000"/>
                          <a:gd name="connsiteY6" fmla="*/ 0 h 4464000"/>
                          <a:gd name="connsiteX7" fmla="*/ 4860000 w 4860000"/>
                          <a:gd name="connsiteY7" fmla="*/ 744015 h 4464000"/>
                          <a:gd name="connsiteX8" fmla="*/ 4860000 w 4860000"/>
                          <a:gd name="connsiteY8" fmla="*/ 1368969 h 4464000"/>
                          <a:gd name="connsiteX9" fmla="*/ 4860000 w 4860000"/>
                          <a:gd name="connsiteY9" fmla="*/ 1934403 h 4464000"/>
                          <a:gd name="connsiteX10" fmla="*/ 4860000 w 4860000"/>
                          <a:gd name="connsiteY10" fmla="*/ 2529597 h 4464000"/>
                          <a:gd name="connsiteX11" fmla="*/ 4860000 w 4860000"/>
                          <a:gd name="connsiteY11" fmla="*/ 3184310 h 4464000"/>
                          <a:gd name="connsiteX12" fmla="*/ 4860000 w 4860000"/>
                          <a:gd name="connsiteY12" fmla="*/ 3719985 h 4464000"/>
                          <a:gd name="connsiteX13" fmla="*/ 4115985 w 4860000"/>
                          <a:gd name="connsiteY13" fmla="*/ 4464000 h 4464000"/>
                          <a:gd name="connsiteX14" fmla="*/ 3542750 w 4860000"/>
                          <a:gd name="connsiteY14" fmla="*/ 4464000 h 4464000"/>
                          <a:gd name="connsiteX15" fmla="*/ 2834636 w 4860000"/>
                          <a:gd name="connsiteY15" fmla="*/ 4464000 h 4464000"/>
                          <a:gd name="connsiteX16" fmla="*/ 2227682 w 4860000"/>
                          <a:gd name="connsiteY16" fmla="*/ 4464000 h 4464000"/>
                          <a:gd name="connsiteX17" fmla="*/ 1485848 w 4860000"/>
                          <a:gd name="connsiteY17" fmla="*/ 4464000 h 4464000"/>
                          <a:gd name="connsiteX18" fmla="*/ 744015 w 4860000"/>
                          <a:gd name="connsiteY18" fmla="*/ 4464000 h 4464000"/>
                          <a:gd name="connsiteX19" fmla="*/ 0 w 4860000"/>
                          <a:gd name="connsiteY19" fmla="*/ 3719985 h 4464000"/>
                          <a:gd name="connsiteX20" fmla="*/ 0 w 4860000"/>
                          <a:gd name="connsiteY20" fmla="*/ 3154551 h 4464000"/>
                          <a:gd name="connsiteX21" fmla="*/ 0 w 4860000"/>
                          <a:gd name="connsiteY21" fmla="*/ 2648636 h 4464000"/>
                          <a:gd name="connsiteX22" fmla="*/ 0 w 4860000"/>
                          <a:gd name="connsiteY22" fmla="*/ 2053442 h 4464000"/>
                          <a:gd name="connsiteX23" fmla="*/ 0 w 4860000"/>
                          <a:gd name="connsiteY23" fmla="*/ 1488008 h 4464000"/>
                          <a:gd name="connsiteX24" fmla="*/ 0 w 4860000"/>
                          <a:gd name="connsiteY24" fmla="*/ 744015 h 4464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4860000" h="4464000" extrusionOk="0">
                            <a:moveTo>
                              <a:pt x="0" y="744015"/>
                            </a:moveTo>
                            <a:cubicBezTo>
                              <a:pt x="-25657" y="376981"/>
                              <a:pt x="408664" y="-51098"/>
                              <a:pt x="744015" y="0"/>
                            </a:cubicBezTo>
                            <a:cubicBezTo>
                              <a:pt x="1057686" y="22255"/>
                              <a:pt x="1177576" y="1069"/>
                              <a:pt x="1452129" y="0"/>
                            </a:cubicBezTo>
                            <a:cubicBezTo>
                              <a:pt x="1726682" y="-1069"/>
                              <a:pt x="1844515" y="-29747"/>
                              <a:pt x="2126523" y="0"/>
                            </a:cubicBezTo>
                            <a:cubicBezTo>
                              <a:pt x="2408531" y="29747"/>
                              <a:pt x="2543071" y="31982"/>
                              <a:pt x="2800917" y="0"/>
                            </a:cubicBezTo>
                            <a:cubicBezTo>
                              <a:pt x="3058763" y="-31982"/>
                              <a:pt x="3239093" y="-5880"/>
                              <a:pt x="3475311" y="0"/>
                            </a:cubicBezTo>
                            <a:cubicBezTo>
                              <a:pt x="3711529" y="5880"/>
                              <a:pt x="3850130" y="-24773"/>
                              <a:pt x="4115985" y="0"/>
                            </a:cubicBezTo>
                            <a:cubicBezTo>
                              <a:pt x="4563530" y="-8326"/>
                              <a:pt x="4836321" y="282708"/>
                              <a:pt x="4860000" y="744015"/>
                            </a:cubicBezTo>
                            <a:cubicBezTo>
                              <a:pt x="4840832" y="912740"/>
                              <a:pt x="4870569" y="1138914"/>
                              <a:pt x="4860000" y="1368969"/>
                            </a:cubicBezTo>
                            <a:cubicBezTo>
                              <a:pt x="4849431" y="1599024"/>
                              <a:pt x="4836427" y="1816617"/>
                              <a:pt x="4860000" y="1934403"/>
                            </a:cubicBezTo>
                            <a:cubicBezTo>
                              <a:pt x="4883573" y="2052189"/>
                              <a:pt x="4851302" y="2323655"/>
                              <a:pt x="4860000" y="2529597"/>
                            </a:cubicBezTo>
                            <a:cubicBezTo>
                              <a:pt x="4868698" y="2735539"/>
                              <a:pt x="4883162" y="2906862"/>
                              <a:pt x="4860000" y="3184310"/>
                            </a:cubicBezTo>
                            <a:cubicBezTo>
                              <a:pt x="4836838" y="3461758"/>
                              <a:pt x="4861299" y="3475672"/>
                              <a:pt x="4860000" y="3719985"/>
                            </a:cubicBezTo>
                            <a:cubicBezTo>
                              <a:pt x="4789969" y="4107576"/>
                              <a:pt x="4469803" y="4411935"/>
                              <a:pt x="4115985" y="4464000"/>
                            </a:cubicBezTo>
                            <a:cubicBezTo>
                              <a:pt x="3996876" y="4443857"/>
                              <a:pt x="3763329" y="4452014"/>
                              <a:pt x="3542750" y="4464000"/>
                            </a:cubicBezTo>
                            <a:cubicBezTo>
                              <a:pt x="3322172" y="4475986"/>
                              <a:pt x="3173450" y="4447819"/>
                              <a:pt x="2834636" y="4464000"/>
                            </a:cubicBezTo>
                            <a:cubicBezTo>
                              <a:pt x="2495822" y="4480181"/>
                              <a:pt x="2422466" y="4448041"/>
                              <a:pt x="2227682" y="4464000"/>
                            </a:cubicBezTo>
                            <a:cubicBezTo>
                              <a:pt x="2032898" y="4479959"/>
                              <a:pt x="1656170" y="4484226"/>
                              <a:pt x="1485848" y="4464000"/>
                            </a:cubicBezTo>
                            <a:cubicBezTo>
                              <a:pt x="1315526" y="4443774"/>
                              <a:pt x="1107591" y="4443309"/>
                              <a:pt x="744015" y="4464000"/>
                            </a:cubicBezTo>
                            <a:cubicBezTo>
                              <a:pt x="259997" y="4415537"/>
                              <a:pt x="51217" y="4209797"/>
                              <a:pt x="0" y="3719985"/>
                            </a:cubicBezTo>
                            <a:cubicBezTo>
                              <a:pt x="-25700" y="3522795"/>
                              <a:pt x="20304" y="3375688"/>
                              <a:pt x="0" y="3154551"/>
                            </a:cubicBezTo>
                            <a:cubicBezTo>
                              <a:pt x="-20304" y="2933414"/>
                              <a:pt x="-14009" y="2844868"/>
                              <a:pt x="0" y="2648636"/>
                            </a:cubicBezTo>
                            <a:cubicBezTo>
                              <a:pt x="14009" y="2452405"/>
                              <a:pt x="1651" y="2342749"/>
                              <a:pt x="0" y="2053442"/>
                            </a:cubicBezTo>
                            <a:cubicBezTo>
                              <a:pt x="-1651" y="1764135"/>
                              <a:pt x="-4424" y="1730912"/>
                              <a:pt x="0" y="1488008"/>
                            </a:cubicBezTo>
                            <a:cubicBezTo>
                              <a:pt x="4424" y="1245104"/>
                              <a:pt x="17083" y="1007561"/>
                              <a:pt x="0" y="744015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sz="14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 err="1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TReDs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offer Bill discounting service that improves Cash flow</a:t>
                </a:r>
              </a:p>
              <a:p>
                <a:pPr marL="285750" indent="-285750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RBI regulated institutional mechanism for financing trade receivables on a secure digital platform at moderate rates</a:t>
                </a:r>
              </a:p>
              <a:p>
                <a:pPr marL="285750" indent="-285750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Collateral free working capital using unpaid invoices through bill discounting in just 48-72 Hours </a:t>
                </a:r>
              </a:p>
              <a:p>
                <a:pPr marL="285750" indent="-285750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Offered without recourse to the seller and no follow-up with the buyers </a:t>
                </a:r>
              </a:p>
              <a:p>
                <a:pPr marL="285750" indent="-285750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Facilitates easy ERP system connectivity as data can be processed in a fraction of time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A4556D-DC5A-C3B4-072E-129FAA5D8EE8}"/>
                  </a:ext>
                </a:extLst>
              </p:cNvPr>
              <p:cNvSpPr txBox="1"/>
              <p:nvPr/>
            </p:nvSpPr>
            <p:spPr>
              <a:xfrm>
                <a:off x="3153293" y="1580829"/>
                <a:ext cx="28514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Negotiation of Inland Letter of Credit</a:t>
                </a:r>
              </a:p>
            </p:txBody>
          </p:sp>
          <p:pic>
            <p:nvPicPr>
              <p:cNvPr id="16" name="Graphic 15" descr="Truck with solid fill">
                <a:extLst>
                  <a:ext uri="{FF2B5EF4-FFF2-40B4-BE49-F238E27FC236}">
                    <a16:creationId xmlns:a16="http://schemas.microsoft.com/office/drawing/2014/main" id="{5A4215F6-1F2A-F8FF-2644-66E587014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24699" y="1595814"/>
                <a:ext cx="516155" cy="51615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77CAF4-8553-A3CD-292B-A4A38A828469}"/>
                  </a:ext>
                </a:extLst>
              </p:cNvPr>
              <p:cNvSpPr txBox="1"/>
              <p:nvPr/>
            </p:nvSpPr>
            <p:spPr>
              <a:xfrm>
                <a:off x="6471368" y="1552692"/>
                <a:ext cx="313663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Financing of Trade Receivables under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TReDs</a:t>
                </a:r>
                <a:r>
                  <a:rPr lang="en-US" sz="1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Platform</a:t>
                </a:r>
              </a:p>
            </p:txBody>
          </p:sp>
          <p:pic>
            <p:nvPicPr>
              <p:cNvPr id="20" name="Graphic 19" descr="Register with solid fill">
                <a:extLst>
                  <a:ext uri="{FF2B5EF4-FFF2-40B4-BE49-F238E27FC236}">
                    <a16:creationId xmlns:a16="http://schemas.microsoft.com/office/drawing/2014/main" id="{43C586EF-5F61-7105-DA3F-E8A5CDCF2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0002" y="1611998"/>
                <a:ext cx="426575" cy="4265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6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D095-8DF2-D95D-995D-2254B027CD1F}"/>
              </a:ext>
            </a:extLst>
          </p:cNvPr>
          <p:cNvSpPr txBox="1">
            <a:spLocks/>
          </p:cNvSpPr>
          <p:nvPr/>
        </p:nvSpPr>
        <p:spPr bwMode="auto">
          <a:xfrm>
            <a:off x="781180" y="573342"/>
            <a:ext cx="106639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INTERNATIONAL TRADE FINANCE - SERVICES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9C2BB6C-4645-9599-343A-28AA0D57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5D9BFDF-2D26-3E4A-BB94-9444571F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8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3" name="Graphic 2" descr="A curved brushstroke">
            <a:extLst>
              <a:ext uri="{FF2B5EF4-FFF2-40B4-BE49-F238E27FC236}">
                <a16:creationId xmlns:a16="http://schemas.microsoft.com/office/drawing/2014/main" id="{3910E728-B4F7-353E-A7C6-4F5F8889B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1889" b="39865"/>
          <a:stretch/>
        </p:blipFill>
        <p:spPr>
          <a:xfrm>
            <a:off x="3233716" y="878142"/>
            <a:ext cx="6087703" cy="457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0FFEB-F5D4-374D-CE47-1FFAF8E34CC4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66F3A5-BB1F-DC5B-93AA-05C5A2E1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986739-9268-03AB-420A-2034F310C871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BCC66F-CF5B-C868-1753-7D77684C3BB6}"/>
              </a:ext>
            </a:extLst>
          </p:cNvPr>
          <p:cNvGrpSpPr/>
          <p:nvPr/>
        </p:nvGrpSpPr>
        <p:grpSpPr>
          <a:xfrm>
            <a:off x="880948" y="1934701"/>
            <a:ext cx="10440173" cy="3054120"/>
            <a:chOff x="866880" y="1568936"/>
            <a:chExt cx="10440173" cy="30541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8C7B7B-5864-34C1-1797-0FC58BD70F2C}"/>
                </a:ext>
              </a:extLst>
            </p:cNvPr>
            <p:cNvSpPr txBox="1"/>
            <p:nvPr/>
          </p:nvSpPr>
          <p:spPr>
            <a:xfrm>
              <a:off x="866880" y="2362241"/>
              <a:ext cx="3420000" cy="2246769"/>
            </a:xfrm>
            <a:prstGeom prst="rect">
              <a:avLst/>
            </a:pr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4860000"/>
                        <a:gd name="connsiteY0" fmla="*/ 744015 h 4464000"/>
                        <a:gd name="connsiteX1" fmla="*/ 744015 w 4860000"/>
                        <a:gd name="connsiteY1" fmla="*/ 0 h 4464000"/>
                        <a:gd name="connsiteX2" fmla="*/ 1452129 w 4860000"/>
                        <a:gd name="connsiteY2" fmla="*/ 0 h 4464000"/>
                        <a:gd name="connsiteX3" fmla="*/ 2126523 w 4860000"/>
                        <a:gd name="connsiteY3" fmla="*/ 0 h 4464000"/>
                        <a:gd name="connsiteX4" fmla="*/ 2800917 w 4860000"/>
                        <a:gd name="connsiteY4" fmla="*/ 0 h 4464000"/>
                        <a:gd name="connsiteX5" fmla="*/ 3475311 w 4860000"/>
                        <a:gd name="connsiteY5" fmla="*/ 0 h 4464000"/>
                        <a:gd name="connsiteX6" fmla="*/ 4115985 w 4860000"/>
                        <a:gd name="connsiteY6" fmla="*/ 0 h 4464000"/>
                        <a:gd name="connsiteX7" fmla="*/ 4860000 w 4860000"/>
                        <a:gd name="connsiteY7" fmla="*/ 744015 h 4464000"/>
                        <a:gd name="connsiteX8" fmla="*/ 4860000 w 4860000"/>
                        <a:gd name="connsiteY8" fmla="*/ 1368969 h 4464000"/>
                        <a:gd name="connsiteX9" fmla="*/ 4860000 w 4860000"/>
                        <a:gd name="connsiteY9" fmla="*/ 1934403 h 4464000"/>
                        <a:gd name="connsiteX10" fmla="*/ 4860000 w 4860000"/>
                        <a:gd name="connsiteY10" fmla="*/ 2529597 h 4464000"/>
                        <a:gd name="connsiteX11" fmla="*/ 4860000 w 4860000"/>
                        <a:gd name="connsiteY11" fmla="*/ 3184310 h 4464000"/>
                        <a:gd name="connsiteX12" fmla="*/ 4860000 w 4860000"/>
                        <a:gd name="connsiteY12" fmla="*/ 3719985 h 4464000"/>
                        <a:gd name="connsiteX13" fmla="*/ 4115985 w 4860000"/>
                        <a:gd name="connsiteY13" fmla="*/ 4464000 h 4464000"/>
                        <a:gd name="connsiteX14" fmla="*/ 3542750 w 4860000"/>
                        <a:gd name="connsiteY14" fmla="*/ 4464000 h 4464000"/>
                        <a:gd name="connsiteX15" fmla="*/ 2834636 w 4860000"/>
                        <a:gd name="connsiteY15" fmla="*/ 4464000 h 4464000"/>
                        <a:gd name="connsiteX16" fmla="*/ 2227682 w 4860000"/>
                        <a:gd name="connsiteY16" fmla="*/ 4464000 h 4464000"/>
                        <a:gd name="connsiteX17" fmla="*/ 1485848 w 4860000"/>
                        <a:gd name="connsiteY17" fmla="*/ 4464000 h 4464000"/>
                        <a:gd name="connsiteX18" fmla="*/ 744015 w 4860000"/>
                        <a:gd name="connsiteY18" fmla="*/ 4464000 h 4464000"/>
                        <a:gd name="connsiteX19" fmla="*/ 0 w 4860000"/>
                        <a:gd name="connsiteY19" fmla="*/ 3719985 h 4464000"/>
                        <a:gd name="connsiteX20" fmla="*/ 0 w 4860000"/>
                        <a:gd name="connsiteY20" fmla="*/ 3154551 h 4464000"/>
                        <a:gd name="connsiteX21" fmla="*/ 0 w 4860000"/>
                        <a:gd name="connsiteY21" fmla="*/ 2648636 h 4464000"/>
                        <a:gd name="connsiteX22" fmla="*/ 0 w 4860000"/>
                        <a:gd name="connsiteY22" fmla="*/ 2053442 h 4464000"/>
                        <a:gd name="connsiteX23" fmla="*/ 0 w 4860000"/>
                        <a:gd name="connsiteY23" fmla="*/ 1488008 h 4464000"/>
                        <a:gd name="connsiteX24" fmla="*/ 0 w 4860000"/>
                        <a:gd name="connsiteY24" fmla="*/ 744015 h 4464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860000" h="4464000" extrusionOk="0">
                          <a:moveTo>
                            <a:pt x="0" y="744015"/>
                          </a:moveTo>
                          <a:cubicBezTo>
                            <a:pt x="-25657" y="376981"/>
                            <a:pt x="408664" y="-51098"/>
                            <a:pt x="744015" y="0"/>
                          </a:cubicBezTo>
                          <a:cubicBezTo>
                            <a:pt x="1057686" y="22255"/>
                            <a:pt x="1177576" y="1069"/>
                            <a:pt x="1452129" y="0"/>
                          </a:cubicBezTo>
                          <a:cubicBezTo>
                            <a:pt x="1726682" y="-1069"/>
                            <a:pt x="1844515" y="-29747"/>
                            <a:pt x="2126523" y="0"/>
                          </a:cubicBezTo>
                          <a:cubicBezTo>
                            <a:pt x="2408531" y="29747"/>
                            <a:pt x="2543071" y="31982"/>
                            <a:pt x="2800917" y="0"/>
                          </a:cubicBezTo>
                          <a:cubicBezTo>
                            <a:pt x="3058763" y="-31982"/>
                            <a:pt x="3239093" y="-5880"/>
                            <a:pt x="3475311" y="0"/>
                          </a:cubicBezTo>
                          <a:cubicBezTo>
                            <a:pt x="3711529" y="5880"/>
                            <a:pt x="3850130" y="-24773"/>
                            <a:pt x="4115985" y="0"/>
                          </a:cubicBezTo>
                          <a:cubicBezTo>
                            <a:pt x="4563530" y="-8326"/>
                            <a:pt x="4836321" y="282708"/>
                            <a:pt x="4860000" y="744015"/>
                          </a:cubicBezTo>
                          <a:cubicBezTo>
                            <a:pt x="4840832" y="912740"/>
                            <a:pt x="4870569" y="1138914"/>
                            <a:pt x="4860000" y="1368969"/>
                          </a:cubicBezTo>
                          <a:cubicBezTo>
                            <a:pt x="4849431" y="1599024"/>
                            <a:pt x="4836427" y="1816617"/>
                            <a:pt x="4860000" y="1934403"/>
                          </a:cubicBezTo>
                          <a:cubicBezTo>
                            <a:pt x="4883573" y="2052189"/>
                            <a:pt x="4851302" y="2323655"/>
                            <a:pt x="4860000" y="2529597"/>
                          </a:cubicBezTo>
                          <a:cubicBezTo>
                            <a:pt x="4868698" y="2735539"/>
                            <a:pt x="4883162" y="2906862"/>
                            <a:pt x="4860000" y="3184310"/>
                          </a:cubicBezTo>
                          <a:cubicBezTo>
                            <a:pt x="4836838" y="3461758"/>
                            <a:pt x="4861299" y="3475672"/>
                            <a:pt x="4860000" y="3719985"/>
                          </a:cubicBezTo>
                          <a:cubicBezTo>
                            <a:pt x="4789969" y="4107576"/>
                            <a:pt x="4469803" y="4411935"/>
                            <a:pt x="4115985" y="4464000"/>
                          </a:cubicBezTo>
                          <a:cubicBezTo>
                            <a:pt x="3996876" y="4443857"/>
                            <a:pt x="3763329" y="4452014"/>
                            <a:pt x="3542750" y="4464000"/>
                          </a:cubicBezTo>
                          <a:cubicBezTo>
                            <a:pt x="3322172" y="4475986"/>
                            <a:pt x="3173450" y="4447819"/>
                            <a:pt x="2834636" y="4464000"/>
                          </a:cubicBezTo>
                          <a:cubicBezTo>
                            <a:pt x="2495822" y="4480181"/>
                            <a:pt x="2422466" y="4448041"/>
                            <a:pt x="2227682" y="4464000"/>
                          </a:cubicBezTo>
                          <a:cubicBezTo>
                            <a:pt x="2032898" y="4479959"/>
                            <a:pt x="1656170" y="4484226"/>
                            <a:pt x="1485848" y="4464000"/>
                          </a:cubicBezTo>
                          <a:cubicBezTo>
                            <a:pt x="1315526" y="4443774"/>
                            <a:pt x="1107591" y="4443309"/>
                            <a:pt x="744015" y="4464000"/>
                          </a:cubicBezTo>
                          <a:cubicBezTo>
                            <a:pt x="259997" y="4415537"/>
                            <a:pt x="51217" y="4209797"/>
                            <a:pt x="0" y="3719985"/>
                          </a:cubicBezTo>
                          <a:cubicBezTo>
                            <a:pt x="-25700" y="3522795"/>
                            <a:pt x="20304" y="3375688"/>
                            <a:pt x="0" y="3154551"/>
                          </a:cubicBezTo>
                          <a:cubicBezTo>
                            <a:pt x="-20304" y="2933414"/>
                            <a:pt x="-14009" y="2844868"/>
                            <a:pt x="0" y="2648636"/>
                          </a:cubicBezTo>
                          <a:cubicBezTo>
                            <a:pt x="14009" y="2452405"/>
                            <a:pt x="1651" y="2342749"/>
                            <a:pt x="0" y="2053442"/>
                          </a:cubicBezTo>
                          <a:cubicBezTo>
                            <a:pt x="-1651" y="1764135"/>
                            <a:pt x="-4424" y="1730912"/>
                            <a:pt x="0" y="1488008"/>
                          </a:cubicBezTo>
                          <a:cubicBezTo>
                            <a:pt x="4424" y="1245104"/>
                            <a:pt x="17083" y="1007561"/>
                            <a:pt x="0" y="74401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Extended to importers for imports into India by overseas suppliers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Letter of credit is issued by Indian Banks under usance on behalf of their importers and it is discounted by Foreign bank and/or Indian Bank branches situated overseas.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Transaction can be executed via both  “Negotiation and Reimbursement route”.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46E85E-6514-EF09-655E-F574CA952E4A}"/>
                </a:ext>
              </a:extLst>
            </p:cNvPr>
            <p:cNvSpPr txBox="1"/>
            <p:nvPr/>
          </p:nvSpPr>
          <p:spPr>
            <a:xfrm>
              <a:off x="4374079" y="2373963"/>
              <a:ext cx="3420000" cy="2246400"/>
            </a:xfrm>
            <a:prstGeom prst="rect">
              <a:avLst/>
            </a:prstGeom>
            <a:noFill/>
            <a:ln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4860000"/>
                        <a:gd name="connsiteY0" fmla="*/ 744015 h 4464000"/>
                        <a:gd name="connsiteX1" fmla="*/ 744015 w 4860000"/>
                        <a:gd name="connsiteY1" fmla="*/ 0 h 4464000"/>
                        <a:gd name="connsiteX2" fmla="*/ 1452129 w 4860000"/>
                        <a:gd name="connsiteY2" fmla="*/ 0 h 4464000"/>
                        <a:gd name="connsiteX3" fmla="*/ 2126523 w 4860000"/>
                        <a:gd name="connsiteY3" fmla="*/ 0 h 4464000"/>
                        <a:gd name="connsiteX4" fmla="*/ 2800917 w 4860000"/>
                        <a:gd name="connsiteY4" fmla="*/ 0 h 4464000"/>
                        <a:gd name="connsiteX5" fmla="*/ 3475311 w 4860000"/>
                        <a:gd name="connsiteY5" fmla="*/ 0 h 4464000"/>
                        <a:gd name="connsiteX6" fmla="*/ 4115985 w 4860000"/>
                        <a:gd name="connsiteY6" fmla="*/ 0 h 4464000"/>
                        <a:gd name="connsiteX7" fmla="*/ 4860000 w 4860000"/>
                        <a:gd name="connsiteY7" fmla="*/ 744015 h 4464000"/>
                        <a:gd name="connsiteX8" fmla="*/ 4860000 w 4860000"/>
                        <a:gd name="connsiteY8" fmla="*/ 1368969 h 4464000"/>
                        <a:gd name="connsiteX9" fmla="*/ 4860000 w 4860000"/>
                        <a:gd name="connsiteY9" fmla="*/ 1934403 h 4464000"/>
                        <a:gd name="connsiteX10" fmla="*/ 4860000 w 4860000"/>
                        <a:gd name="connsiteY10" fmla="*/ 2529597 h 4464000"/>
                        <a:gd name="connsiteX11" fmla="*/ 4860000 w 4860000"/>
                        <a:gd name="connsiteY11" fmla="*/ 3184310 h 4464000"/>
                        <a:gd name="connsiteX12" fmla="*/ 4860000 w 4860000"/>
                        <a:gd name="connsiteY12" fmla="*/ 3719985 h 4464000"/>
                        <a:gd name="connsiteX13" fmla="*/ 4115985 w 4860000"/>
                        <a:gd name="connsiteY13" fmla="*/ 4464000 h 4464000"/>
                        <a:gd name="connsiteX14" fmla="*/ 3542750 w 4860000"/>
                        <a:gd name="connsiteY14" fmla="*/ 4464000 h 4464000"/>
                        <a:gd name="connsiteX15" fmla="*/ 2834636 w 4860000"/>
                        <a:gd name="connsiteY15" fmla="*/ 4464000 h 4464000"/>
                        <a:gd name="connsiteX16" fmla="*/ 2227682 w 4860000"/>
                        <a:gd name="connsiteY16" fmla="*/ 4464000 h 4464000"/>
                        <a:gd name="connsiteX17" fmla="*/ 1485848 w 4860000"/>
                        <a:gd name="connsiteY17" fmla="*/ 4464000 h 4464000"/>
                        <a:gd name="connsiteX18" fmla="*/ 744015 w 4860000"/>
                        <a:gd name="connsiteY18" fmla="*/ 4464000 h 4464000"/>
                        <a:gd name="connsiteX19" fmla="*/ 0 w 4860000"/>
                        <a:gd name="connsiteY19" fmla="*/ 3719985 h 4464000"/>
                        <a:gd name="connsiteX20" fmla="*/ 0 w 4860000"/>
                        <a:gd name="connsiteY20" fmla="*/ 3154551 h 4464000"/>
                        <a:gd name="connsiteX21" fmla="*/ 0 w 4860000"/>
                        <a:gd name="connsiteY21" fmla="*/ 2648636 h 4464000"/>
                        <a:gd name="connsiteX22" fmla="*/ 0 w 4860000"/>
                        <a:gd name="connsiteY22" fmla="*/ 2053442 h 4464000"/>
                        <a:gd name="connsiteX23" fmla="*/ 0 w 4860000"/>
                        <a:gd name="connsiteY23" fmla="*/ 1488008 h 4464000"/>
                        <a:gd name="connsiteX24" fmla="*/ 0 w 4860000"/>
                        <a:gd name="connsiteY24" fmla="*/ 744015 h 4464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860000" h="4464000" extrusionOk="0">
                          <a:moveTo>
                            <a:pt x="0" y="744015"/>
                          </a:moveTo>
                          <a:cubicBezTo>
                            <a:pt x="-25657" y="376981"/>
                            <a:pt x="408664" y="-51098"/>
                            <a:pt x="744015" y="0"/>
                          </a:cubicBezTo>
                          <a:cubicBezTo>
                            <a:pt x="1057686" y="22255"/>
                            <a:pt x="1177576" y="1069"/>
                            <a:pt x="1452129" y="0"/>
                          </a:cubicBezTo>
                          <a:cubicBezTo>
                            <a:pt x="1726682" y="-1069"/>
                            <a:pt x="1844515" y="-29747"/>
                            <a:pt x="2126523" y="0"/>
                          </a:cubicBezTo>
                          <a:cubicBezTo>
                            <a:pt x="2408531" y="29747"/>
                            <a:pt x="2543071" y="31982"/>
                            <a:pt x="2800917" y="0"/>
                          </a:cubicBezTo>
                          <a:cubicBezTo>
                            <a:pt x="3058763" y="-31982"/>
                            <a:pt x="3239093" y="-5880"/>
                            <a:pt x="3475311" y="0"/>
                          </a:cubicBezTo>
                          <a:cubicBezTo>
                            <a:pt x="3711529" y="5880"/>
                            <a:pt x="3850130" y="-24773"/>
                            <a:pt x="4115985" y="0"/>
                          </a:cubicBezTo>
                          <a:cubicBezTo>
                            <a:pt x="4563530" y="-8326"/>
                            <a:pt x="4836321" y="282708"/>
                            <a:pt x="4860000" y="744015"/>
                          </a:cubicBezTo>
                          <a:cubicBezTo>
                            <a:pt x="4840832" y="912740"/>
                            <a:pt x="4870569" y="1138914"/>
                            <a:pt x="4860000" y="1368969"/>
                          </a:cubicBezTo>
                          <a:cubicBezTo>
                            <a:pt x="4849431" y="1599024"/>
                            <a:pt x="4836427" y="1816617"/>
                            <a:pt x="4860000" y="1934403"/>
                          </a:cubicBezTo>
                          <a:cubicBezTo>
                            <a:pt x="4883573" y="2052189"/>
                            <a:pt x="4851302" y="2323655"/>
                            <a:pt x="4860000" y="2529597"/>
                          </a:cubicBezTo>
                          <a:cubicBezTo>
                            <a:pt x="4868698" y="2735539"/>
                            <a:pt x="4883162" y="2906862"/>
                            <a:pt x="4860000" y="3184310"/>
                          </a:cubicBezTo>
                          <a:cubicBezTo>
                            <a:pt x="4836838" y="3461758"/>
                            <a:pt x="4861299" y="3475672"/>
                            <a:pt x="4860000" y="3719985"/>
                          </a:cubicBezTo>
                          <a:cubicBezTo>
                            <a:pt x="4789969" y="4107576"/>
                            <a:pt x="4469803" y="4411935"/>
                            <a:pt x="4115985" y="4464000"/>
                          </a:cubicBezTo>
                          <a:cubicBezTo>
                            <a:pt x="3996876" y="4443857"/>
                            <a:pt x="3763329" y="4452014"/>
                            <a:pt x="3542750" y="4464000"/>
                          </a:cubicBezTo>
                          <a:cubicBezTo>
                            <a:pt x="3322172" y="4475986"/>
                            <a:pt x="3173450" y="4447819"/>
                            <a:pt x="2834636" y="4464000"/>
                          </a:cubicBezTo>
                          <a:cubicBezTo>
                            <a:pt x="2495822" y="4480181"/>
                            <a:pt x="2422466" y="4448041"/>
                            <a:pt x="2227682" y="4464000"/>
                          </a:cubicBezTo>
                          <a:cubicBezTo>
                            <a:pt x="2032898" y="4479959"/>
                            <a:pt x="1656170" y="4484226"/>
                            <a:pt x="1485848" y="4464000"/>
                          </a:cubicBezTo>
                          <a:cubicBezTo>
                            <a:pt x="1315526" y="4443774"/>
                            <a:pt x="1107591" y="4443309"/>
                            <a:pt x="744015" y="4464000"/>
                          </a:cubicBezTo>
                          <a:cubicBezTo>
                            <a:pt x="259997" y="4415537"/>
                            <a:pt x="51217" y="4209797"/>
                            <a:pt x="0" y="3719985"/>
                          </a:cubicBezTo>
                          <a:cubicBezTo>
                            <a:pt x="-25700" y="3522795"/>
                            <a:pt x="20304" y="3375688"/>
                            <a:pt x="0" y="3154551"/>
                          </a:cubicBezTo>
                          <a:cubicBezTo>
                            <a:pt x="-20304" y="2933414"/>
                            <a:pt x="-14009" y="2844868"/>
                            <a:pt x="0" y="2648636"/>
                          </a:cubicBezTo>
                          <a:cubicBezTo>
                            <a:pt x="14009" y="2452405"/>
                            <a:pt x="1651" y="2342749"/>
                            <a:pt x="0" y="2053442"/>
                          </a:cubicBezTo>
                          <a:cubicBezTo>
                            <a:pt x="-1651" y="1764135"/>
                            <a:pt x="-4424" y="1730912"/>
                            <a:pt x="0" y="1488008"/>
                          </a:cubicBezTo>
                          <a:cubicBezTo>
                            <a:pt x="4424" y="1245104"/>
                            <a:pt x="17083" y="1007561"/>
                            <a:pt x="0" y="74401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Loan for payment of imports into India arranged on behalf of the importer through an Overseas Bank</a:t>
              </a:r>
            </a:p>
            <a:p>
              <a:pPr marL="2857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Importer may choose to avail financing in foreign currency after the shipment is done by the supplier</a:t>
              </a:r>
            </a:p>
            <a:p>
              <a:pPr marL="2857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 have worldwide association with Banks thereby assisting in providing competitive pricing  and service.</a:t>
              </a:r>
            </a:p>
            <a:p>
              <a:pPr algn="just">
                <a:spcBef>
                  <a:spcPct val="20000"/>
                </a:spcBef>
                <a:defRPr/>
              </a:pPr>
              <a:endParaRPr lang="en-US" sz="1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F1E75A-0F29-A416-E169-312AB93E68C0}"/>
                </a:ext>
              </a:extLst>
            </p:cNvPr>
            <p:cNvSpPr txBox="1"/>
            <p:nvPr/>
          </p:nvSpPr>
          <p:spPr>
            <a:xfrm>
              <a:off x="866880" y="1575572"/>
              <a:ext cx="3420000" cy="738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9E810D-46DE-9431-C875-26D0B7E2CA6B}"/>
                </a:ext>
              </a:extLst>
            </p:cNvPr>
            <p:cNvSpPr txBox="1"/>
            <p:nvPr/>
          </p:nvSpPr>
          <p:spPr>
            <a:xfrm>
              <a:off x="4382989" y="1579664"/>
              <a:ext cx="3420000" cy="7386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2520CA-92CF-76BC-6510-C276C0799D70}"/>
                </a:ext>
              </a:extLst>
            </p:cNvPr>
            <p:cNvSpPr txBox="1"/>
            <p:nvPr/>
          </p:nvSpPr>
          <p:spPr>
            <a:xfrm>
              <a:off x="7883839" y="2376656"/>
              <a:ext cx="3420000" cy="2246400"/>
            </a:xfrm>
            <a:prstGeom prst="rect">
              <a:avLst/>
            </a:prstGeom>
            <a:noFill/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4860000"/>
                        <a:gd name="connsiteY0" fmla="*/ 744015 h 4464000"/>
                        <a:gd name="connsiteX1" fmla="*/ 744015 w 4860000"/>
                        <a:gd name="connsiteY1" fmla="*/ 0 h 4464000"/>
                        <a:gd name="connsiteX2" fmla="*/ 1452129 w 4860000"/>
                        <a:gd name="connsiteY2" fmla="*/ 0 h 4464000"/>
                        <a:gd name="connsiteX3" fmla="*/ 2126523 w 4860000"/>
                        <a:gd name="connsiteY3" fmla="*/ 0 h 4464000"/>
                        <a:gd name="connsiteX4" fmla="*/ 2800917 w 4860000"/>
                        <a:gd name="connsiteY4" fmla="*/ 0 h 4464000"/>
                        <a:gd name="connsiteX5" fmla="*/ 3475311 w 4860000"/>
                        <a:gd name="connsiteY5" fmla="*/ 0 h 4464000"/>
                        <a:gd name="connsiteX6" fmla="*/ 4115985 w 4860000"/>
                        <a:gd name="connsiteY6" fmla="*/ 0 h 4464000"/>
                        <a:gd name="connsiteX7" fmla="*/ 4860000 w 4860000"/>
                        <a:gd name="connsiteY7" fmla="*/ 744015 h 4464000"/>
                        <a:gd name="connsiteX8" fmla="*/ 4860000 w 4860000"/>
                        <a:gd name="connsiteY8" fmla="*/ 1368969 h 4464000"/>
                        <a:gd name="connsiteX9" fmla="*/ 4860000 w 4860000"/>
                        <a:gd name="connsiteY9" fmla="*/ 1934403 h 4464000"/>
                        <a:gd name="connsiteX10" fmla="*/ 4860000 w 4860000"/>
                        <a:gd name="connsiteY10" fmla="*/ 2529597 h 4464000"/>
                        <a:gd name="connsiteX11" fmla="*/ 4860000 w 4860000"/>
                        <a:gd name="connsiteY11" fmla="*/ 3184310 h 4464000"/>
                        <a:gd name="connsiteX12" fmla="*/ 4860000 w 4860000"/>
                        <a:gd name="connsiteY12" fmla="*/ 3719985 h 4464000"/>
                        <a:gd name="connsiteX13" fmla="*/ 4115985 w 4860000"/>
                        <a:gd name="connsiteY13" fmla="*/ 4464000 h 4464000"/>
                        <a:gd name="connsiteX14" fmla="*/ 3542750 w 4860000"/>
                        <a:gd name="connsiteY14" fmla="*/ 4464000 h 4464000"/>
                        <a:gd name="connsiteX15" fmla="*/ 2834636 w 4860000"/>
                        <a:gd name="connsiteY15" fmla="*/ 4464000 h 4464000"/>
                        <a:gd name="connsiteX16" fmla="*/ 2227682 w 4860000"/>
                        <a:gd name="connsiteY16" fmla="*/ 4464000 h 4464000"/>
                        <a:gd name="connsiteX17" fmla="*/ 1485848 w 4860000"/>
                        <a:gd name="connsiteY17" fmla="*/ 4464000 h 4464000"/>
                        <a:gd name="connsiteX18" fmla="*/ 744015 w 4860000"/>
                        <a:gd name="connsiteY18" fmla="*/ 4464000 h 4464000"/>
                        <a:gd name="connsiteX19" fmla="*/ 0 w 4860000"/>
                        <a:gd name="connsiteY19" fmla="*/ 3719985 h 4464000"/>
                        <a:gd name="connsiteX20" fmla="*/ 0 w 4860000"/>
                        <a:gd name="connsiteY20" fmla="*/ 3154551 h 4464000"/>
                        <a:gd name="connsiteX21" fmla="*/ 0 w 4860000"/>
                        <a:gd name="connsiteY21" fmla="*/ 2648636 h 4464000"/>
                        <a:gd name="connsiteX22" fmla="*/ 0 w 4860000"/>
                        <a:gd name="connsiteY22" fmla="*/ 2053442 h 4464000"/>
                        <a:gd name="connsiteX23" fmla="*/ 0 w 4860000"/>
                        <a:gd name="connsiteY23" fmla="*/ 1488008 h 4464000"/>
                        <a:gd name="connsiteX24" fmla="*/ 0 w 4860000"/>
                        <a:gd name="connsiteY24" fmla="*/ 744015 h 4464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860000" h="4464000" extrusionOk="0">
                          <a:moveTo>
                            <a:pt x="0" y="744015"/>
                          </a:moveTo>
                          <a:cubicBezTo>
                            <a:pt x="-25657" y="376981"/>
                            <a:pt x="408664" y="-51098"/>
                            <a:pt x="744015" y="0"/>
                          </a:cubicBezTo>
                          <a:cubicBezTo>
                            <a:pt x="1057686" y="22255"/>
                            <a:pt x="1177576" y="1069"/>
                            <a:pt x="1452129" y="0"/>
                          </a:cubicBezTo>
                          <a:cubicBezTo>
                            <a:pt x="1726682" y="-1069"/>
                            <a:pt x="1844515" y="-29747"/>
                            <a:pt x="2126523" y="0"/>
                          </a:cubicBezTo>
                          <a:cubicBezTo>
                            <a:pt x="2408531" y="29747"/>
                            <a:pt x="2543071" y="31982"/>
                            <a:pt x="2800917" y="0"/>
                          </a:cubicBezTo>
                          <a:cubicBezTo>
                            <a:pt x="3058763" y="-31982"/>
                            <a:pt x="3239093" y="-5880"/>
                            <a:pt x="3475311" y="0"/>
                          </a:cubicBezTo>
                          <a:cubicBezTo>
                            <a:pt x="3711529" y="5880"/>
                            <a:pt x="3850130" y="-24773"/>
                            <a:pt x="4115985" y="0"/>
                          </a:cubicBezTo>
                          <a:cubicBezTo>
                            <a:pt x="4563530" y="-8326"/>
                            <a:pt x="4836321" y="282708"/>
                            <a:pt x="4860000" y="744015"/>
                          </a:cubicBezTo>
                          <a:cubicBezTo>
                            <a:pt x="4840832" y="912740"/>
                            <a:pt x="4870569" y="1138914"/>
                            <a:pt x="4860000" y="1368969"/>
                          </a:cubicBezTo>
                          <a:cubicBezTo>
                            <a:pt x="4849431" y="1599024"/>
                            <a:pt x="4836427" y="1816617"/>
                            <a:pt x="4860000" y="1934403"/>
                          </a:cubicBezTo>
                          <a:cubicBezTo>
                            <a:pt x="4883573" y="2052189"/>
                            <a:pt x="4851302" y="2323655"/>
                            <a:pt x="4860000" y="2529597"/>
                          </a:cubicBezTo>
                          <a:cubicBezTo>
                            <a:pt x="4868698" y="2735539"/>
                            <a:pt x="4883162" y="2906862"/>
                            <a:pt x="4860000" y="3184310"/>
                          </a:cubicBezTo>
                          <a:cubicBezTo>
                            <a:pt x="4836838" y="3461758"/>
                            <a:pt x="4861299" y="3475672"/>
                            <a:pt x="4860000" y="3719985"/>
                          </a:cubicBezTo>
                          <a:cubicBezTo>
                            <a:pt x="4789969" y="4107576"/>
                            <a:pt x="4469803" y="4411935"/>
                            <a:pt x="4115985" y="4464000"/>
                          </a:cubicBezTo>
                          <a:cubicBezTo>
                            <a:pt x="3996876" y="4443857"/>
                            <a:pt x="3763329" y="4452014"/>
                            <a:pt x="3542750" y="4464000"/>
                          </a:cubicBezTo>
                          <a:cubicBezTo>
                            <a:pt x="3322172" y="4475986"/>
                            <a:pt x="3173450" y="4447819"/>
                            <a:pt x="2834636" y="4464000"/>
                          </a:cubicBezTo>
                          <a:cubicBezTo>
                            <a:pt x="2495822" y="4480181"/>
                            <a:pt x="2422466" y="4448041"/>
                            <a:pt x="2227682" y="4464000"/>
                          </a:cubicBezTo>
                          <a:cubicBezTo>
                            <a:pt x="2032898" y="4479959"/>
                            <a:pt x="1656170" y="4484226"/>
                            <a:pt x="1485848" y="4464000"/>
                          </a:cubicBezTo>
                          <a:cubicBezTo>
                            <a:pt x="1315526" y="4443774"/>
                            <a:pt x="1107591" y="4443309"/>
                            <a:pt x="744015" y="4464000"/>
                          </a:cubicBezTo>
                          <a:cubicBezTo>
                            <a:pt x="259997" y="4415537"/>
                            <a:pt x="51217" y="4209797"/>
                            <a:pt x="0" y="3719985"/>
                          </a:cubicBezTo>
                          <a:cubicBezTo>
                            <a:pt x="-25700" y="3522795"/>
                            <a:pt x="20304" y="3375688"/>
                            <a:pt x="0" y="3154551"/>
                          </a:cubicBezTo>
                          <a:cubicBezTo>
                            <a:pt x="-20304" y="2933414"/>
                            <a:pt x="-14009" y="2844868"/>
                            <a:pt x="0" y="2648636"/>
                          </a:cubicBezTo>
                          <a:cubicBezTo>
                            <a:pt x="14009" y="2452405"/>
                            <a:pt x="1651" y="2342749"/>
                            <a:pt x="0" y="2053442"/>
                          </a:cubicBezTo>
                          <a:cubicBezTo>
                            <a:pt x="-1651" y="1764135"/>
                            <a:pt x="-4424" y="1730912"/>
                            <a:pt x="0" y="1488008"/>
                          </a:cubicBezTo>
                          <a:cubicBezTo>
                            <a:pt x="4424" y="1245104"/>
                            <a:pt x="17083" y="1007561"/>
                            <a:pt x="0" y="74401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Extended to exporters for exports across the world</a:t>
              </a:r>
            </a:p>
            <a:p>
              <a:pPr marL="2857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Letter of credit is issued by any overseas Bank under usance in </a:t>
              </a:r>
              <a:r>
                <a:rPr lang="en-US" sz="140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favour</a:t>
              </a: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of  Indian exporters and  discounted by negotiating Bank located in India at </a:t>
              </a:r>
              <a:r>
                <a:rPr lang="en-US" sz="14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Sofr</a:t>
              </a: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denominated/INR rates</a:t>
              </a:r>
            </a:p>
            <a:p>
              <a:pPr marL="2857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Transaction can be executed With Recourse or Without Recourse to the Exporter.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1C87B6-23AD-2781-A371-95A775976A52}"/>
                </a:ext>
              </a:extLst>
            </p:cNvPr>
            <p:cNvSpPr txBox="1"/>
            <p:nvPr/>
          </p:nvSpPr>
          <p:spPr>
            <a:xfrm>
              <a:off x="7887053" y="1581936"/>
              <a:ext cx="3420000" cy="7386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BB88B8-B3DF-D486-5325-DF8F054F4173}"/>
                </a:ext>
              </a:extLst>
            </p:cNvPr>
            <p:cNvSpPr txBox="1"/>
            <p:nvPr/>
          </p:nvSpPr>
          <p:spPr>
            <a:xfrm>
              <a:off x="1210052" y="1568936"/>
              <a:ext cx="31366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Negotiation/Discounting of Import LOC – Supplier’s Credit (Negotiation &amp; Reimbursement Route)</a:t>
              </a:r>
            </a:p>
          </p:txBody>
        </p:sp>
        <p:pic>
          <p:nvPicPr>
            <p:cNvPr id="18" name="Graphic 17" descr="Cruise ship with solid fill">
              <a:extLst>
                <a:ext uri="{FF2B5EF4-FFF2-40B4-BE49-F238E27FC236}">
                  <a16:creationId xmlns:a16="http://schemas.microsoft.com/office/drawing/2014/main" id="{5D979357-5741-41F1-6B7C-F05A539C2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8313" y="1789394"/>
              <a:ext cx="516155" cy="51615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1573D8-9E39-6F79-EBB4-1385E2203B75}"/>
                </a:ext>
              </a:extLst>
            </p:cNvPr>
            <p:cNvSpPr txBox="1"/>
            <p:nvPr/>
          </p:nvSpPr>
          <p:spPr>
            <a:xfrm>
              <a:off x="4953958" y="1681480"/>
              <a:ext cx="28514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Financing of Import Collection – Buyer’s Credit backed by SBLC</a:t>
              </a:r>
            </a:p>
          </p:txBody>
        </p:sp>
        <p:pic>
          <p:nvPicPr>
            <p:cNvPr id="22" name="Graphic 21" descr="Airplane with solid fill">
              <a:extLst>
                <a:ext uri="{FF2B5EF4-FFF2-40B4-BE49-F238E27FC236}">
                  <a16:creationId xmlns:a16="http://schemas.microsoft.com/office/drawing/2014/main" id="{7A281551-BC19-5BC5-C5CA-3A9B2EB6D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34833" y="1705791"/>
              <a:ext cx="469232" cy="46923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A82442-4A25-640E-1D37-98C3DC7AFBDB}"/>
                </a:ext>
              </a:extLst>
            </p:cNvPr>
            <p:cNvSpPr txBox="1"/>
            <p:nvPr/>
          </p:nvSpPr>
          <p:spPr>
            <a:xfrm>
              <a:off x="8670829" y="1665237"/>
              <a:ext cx="259225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Negotiation/ Discounting of Export Letter of Credit</a:t>
              </a:r>
            </a:p>
          </p:txBody>
        </p:sp>
        <p:pic>
          <p:nvPicPr>
            <p:cNvPr id="26" name="Graphic 25" descr="Earth Globe - Asia with solid fill">
              <a:extLst>
                <a:ext uri="{FF2B5EF4-FFF2-40B4-BE49-F238E27FC236}">
                  <a16:creationId xmlns:a16="http://schemas.microsoft.com/office/drawing/2014/main" id="{D1F5B91C-D47A-7790-659A-F9F9CAA61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05151" y="1668006"/>
              <a:ext cx="567771" cy="567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89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0E478B-3AEE-B363-6C78-C24B7AA402D3}"/>
              </a:ext>
            </a:extLst>
          </p:cNvPr>
          <p:cNvSpPr txBox="1">
            <a:spLocks/>
          </p:cNvSpPr>
          <p:nvPr/>
        </p:nvSpPr>
        <p:spPr bwMode="auto">
          <a:xfrm>
            <a:off x="1542669" y="514972"/>
            <a:ext cx="106639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ADVISORY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SERVICES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F745FE9-184C-8CA6-3DF8-C0A1B8B6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551" y="6170490"/>
            <a:ext cx="2403521" cy="457200"/>
          </a:xfrm>
        </p:spPr>
        <p:txBody>
          <a:bodyPr/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Corporate Presentation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F2CA291-4DB8-7300-A88B-D49B0946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247" y="6129546"/>
            <a:ext cx="1188720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z="1000" smtClean="0">
                <a:latin typeface="Cambria" panose="02040503050406030204" pitchFamily="18" charset="0"/>
                <a:ea typeface="Cambria" panose="02040503050406030204" pitchFamily="18" charset="0"/>
              </a:rPr>
              <a:pPr algn="l"/>
              <a:t>9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/20</a:t>
            </a:r>
          </a:p>
        </p:txBody>
      </p:sp>
      <p:pic>
        <p:nvPicPr>
          <p:cNvPr id="5" name="Graphic 4" descr="A curved brushstroke">
            <a:extLst>
              <a:ext uri="{FF2B5EF4-FFF2-40B4-BE49-F238E27FC236}">
                <a16:creationId xmlns:a16="http://schemas.microsoft.com/office/drawing/2014/main" id="{60401D18-3E6C-69A4-3195-5E61C8977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716" y="293751"/>
            <a:ext cx="6087703" cy="16186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2EC4E-EF73-B305-8E9A-774F451A4F9B}"/>
              </a:ext>
            </a:extLst>
          </p:cNvPr>
          <p:cNvGrpSpPr/>
          <p:nvPr/>
        </p:nvGrpSpPr>
        <p:grpSpPr>
          <a:xfrm>
            <a:off x="10815460" y="6334609"/>
            <a:ext cx="1404958" cy="246221"/>
            <a:chOff x="5722370" y="1314510"/>
            <a:chExt cx="2737866" cy="4361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062384-9D01-4119-79F9-E6140192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70" y="1342244"/>
              <a:ext cx="430608" cy="353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3CD24-5C50-D44A-7428-CAD7D8371503}"/>
                </a:ext>
              </a:extLst>
            </p:cNvPr>
            <p:cNvSpPr txBox="1"/>
            <p:nvPr/>
          </p:nvSpPr>
          <p:spPr>
            <a:xfrm>
              <a:off x="6062631" y="1314510"/>
              <a:ext cx="2397605" cy="43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INVESTEURS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821391-5D69-6B37-C133-E559F52D3F3F}"/>
              </a:ext>
            </a:extLst>
          </p:cNvPr>
          <p:cNvGrpSpPr/>
          <p:nvPr/>
        </p:nvGrpSpPr>
        <p:grpSpPr>
          <a:xfrm>
            <a:off x="1713044" y="1499198"/>
            <a:ext cx="8737608" cy="4393362"/>
            <a:chOff x="1713044" y="1316314"/>
            <a:chExt cx="8737608" cy="439336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C1B974-5B5E-370F-0B48-8746CFAD6E2D}"/>
                </a:ext>
              </a:extLst>
            </p:cNvPr>
            <p:cNvSpPr txBox="1"/>
            <p:nvPr/>
          </p:nvSpPr>
          <p:spPr>
            <a:xfrm>
              <a:off x="1713044" y="1945377"/>
              <a:ext cx="4320000" cy="3754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4860000"/>
                        <a:gd name="connsiteY0" fmla="*/ 0 h 3539430"/>
                        <a:gd name="connsiteX1" fmla="*/ 548486 w 4860000"/>
                        <a:gd name="connsiteY1" fmla="*/ 0 h 3539430"/>
                        <a:gd name="connsiteX2" fmla="*/ 1145571 w 4860000"/>
                        <a:gd name="connsiteY2" fmla="*/ 0 h 3539430"/>
                        <a:gd name="connsiteX3" fmla="*/ 1839857 w 4860000"/>
                        <a:gd name="connsiteY3" fmla="*/ 0 h 3539430"/>
                        <a:gd name="connsiteX4" fmla="*/ 2534143 w 4860000"/>
                        <a:gd name="connsiteY4" fmla="*/ 0 h 3539430"/>
                        <a:gd name="connsiteX5" fmla="*/ 3131229 w 4860000"/>
                        <a:gd name="connsiteY5" fmla="*/ 0 h 3539430"/>
                        <a:gd name="connsiteX6" fmla="*/ 3922714 w 4860000"/>
                        <a:gd name="connsiteY6" fmla="*/ 0 h 3539430"/>
                        <a:gd name="connsiteX7" fmla="*/ 4860000 w 4860000"/>
                        <a:gd name="connsiteY7" fmla="*/ 0 h 3539430"/>
                        <a:gd name="connsiteX8" fmla="*/ 4860000 w 4860000"/>
                        <a:gd name="connsiteY8" fmla="*/ 554511 h 3539430"/>
                        <a:gd name="connsiteX9" fmla="*/ 4860000 w 4860000"/>
                        <a:gd name="connsiteY9" fmla="*/ 1073627 h 3539430"/>
                        <a:gd name="connsiteX10" fmla="*/ 4860000 w 4860000"/>
                        <a:gd name="connsiteY10" fmla="*/ 1698926 h 3539430"/>
                        <a:gd name="connsiteX11" fmla="*/ 4860000 w 4860000"/>
                        <a:gd name="connsiteY11" fmla="*/ 2218043 h 3539430"/>
                        <a:gd name="connsiteX12" fmla="*/ 4860000 w 4860000"/>
                        <a:gd name="connsiteY12" fmla="*/ 2807948 h 3539430"/>
                        <a:gd name="connsiteX13" fmla="*/ 4860000 w 4860000"/>
                        <a:gd name="connsiteY13" fmla="*/ 3539430 h 3539430"/>
                        <a:gd name="connsiteX14" fmla="*/ 4117114 w 4860000"/>
                        <a:gd name="connsiteY14" fmla="*/ 3539430 h 3539430"/>
                        <a:gd name="connsiteX15" fmla="*/ 3422829 w 4860000"/>
                        <a:gd name="connsiteY15" fmla="*/ 3539430 h 3539430"/>
                        <a:gd name="connsiteX16" fmla="*/ 2874343 w 4860000"/>
                        <a:gd name="connsiteY16" fmla="*/ 3539430 h 3539430"/>
                        <a:gd name="connsiteX17" fmla="*/ 2325857 w 4860000"/>
                        <a:gd name="connsiteY17" fmla="*/ 3539430 h 3539430"/>
                        <a:gd name="connsiteX18" fmla="*/ 1582971 w 4860000"/>
                        <a:gd name="connsiteY18" fmla="*/ 3539430 h 3539430"/>
                        <a:gd name="connsiteX19" fmla="*/ 888686 w 4860000"/>
                        <a:gd name="connsiteY19" fmla="*/ 3539430 h 3539430"/>
                        <a:gd name="connsiteX20" fmla="*/ 0 w 4860000"/>
                        <a:gd name="connsiteY20" fmla="*/ 3539430 h 3539430"/>
                        <a:gd name="connsiteX21" fmla="*/ 0 w 4860000"/>
                        <a:gd name="connsiteY21" fmla="*/ 2878736 h 3539430"/>
                        <a:gd name="connsiteX22" fmla="*/ 0 w 4860000"/>
                        <a:gd name="connsiteY22" fmla="*/ 2324226 h 3539430"/>
                        <a:gd name="connsiteX23" fmla="*/ 0 w 4860000"/>
                        <a:gd name="connsiteY23" fmla="*/ 1663532 h 3539430"/>
                        <a:gd name="connsiteX24" fmla="*/ 0 w 4860000"/>
                        <a:gd name="connsiteY24" fmla="*/ 1109021 h 3539430"/>
                        <a:gd name="connsiteX25" fmla="*/ 0 w 4860000"/>
                        <a:gd name="connsiteY25" fmla="*/ 519116 h 3539430"/>
                        <a:gd name="connsiteX26" fmla="*/ 0 w 4860000"/>
                        <a:gd name="connsiteY26" fmla="*/ 0 h 3539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860000" h="3539430" fill="none" extrusionOk="0">
                          <a:moveTo>
                            <a:pt x="0" y="0"/>
                          </a:moveTo>
                          <a:cubicBezTo>
                            <a:pt x="141011" y="-11916"/>
                            <a:pt x="309189" y="-5299"/>
                            <a:pt x="548486" y="0"/>
                          </a:cubicBezTo>
                          <a:cubicBezTo>
                            <a:pt x="787783" y="5299"/>
                            <a:pt x="895814" y="-27693"/>
                            <a:pt x="1145571" y="0"/>
                          </a:cubicBezTo>
                          <a:cubicBezTo>
                            <a:pt x="1395328" y="27693"/>
                            <a:pt x="1520108" y="-29389"/>
                            <a:pt x="1839857" y="0"/>
                          </a:cubicBezTo>
                          <a:cubicBezTo>
                            <a:pt x="2159606" y="29389"/>
                            <a:pt x="2319643" y="5494"/>
                            <a:pt x="2534143" y="0"/>
                          </a:cubicBezTo>
                          <a:cubicBezTo>
                            <a:pt x="2748643" y="-5494"/>
                            <a:pt x="2880884" y="29385"/>
                            <a:pt x="3131229" y="0"/>
                          </a:cubicBezTo>
                          <a:cubicBezTo>
                            <a:pt x="3381574" y="-29385"/>
                            <a:pt x="3649613" y="-24876"/>
                            <a:pt x="3922714" y="0"/>
                          </a:cubicBezTo>
                          <a:cubicBezTo>
                            <a:pt x="4195815" y="24876"/>
                            <a:pt x="4560770" y="19948"/>
                            <a:pt x="4860000" y="0"/>
                          </a:cubicBezTo>
                          <a:cubicBezTo>
                            <a:pt x="4879240" y="226694"/>
                            <a:pt x="4843801" y="331301"/>
                            <a:pt x="4860000" y="554511"/>
                          </a:cubicBezTo>
                          <a:cubicBezTo>
                            <a:pt x="4876199" y="777721"/>
                            <a:pt x="4842763" y="944271"/>
                            <a:pt x="4860000" y="1073627"/>
                          </a:cubicBezTo>
                          <a:cubicBezTo>
                            <a:pt x="4877237" y="1202983"/>
                            <a:pt x="4850723" y="1537190"/>
                            <a:pt x="4860000" y="1698926"/>
                          </a:cubicBezTo>
                          <a:cubicBezTo>
                            <a:pt x="4869277" y="1860662"/>
                            <a:pt x="4853515" y="2091925"/>
                            <a:pt x="4860000" y="2218043"/>
                          </a:cubicBezTo>
                          <a:cubicBezTo>
                            <a:pt x="4866485" y="2344161"/>
                            <a:pt x="4853986" y="2541147"/>
                            <a:pt x="4860000" y="2807948"/>
                          </a:cubicBezTo>
                          <a:cubicBezTo>
                            <a:pt x="4866014" y="3074750"/>
                            <a:pt x="4855856" y="3361294"/>
                            <a:pt x="4860000" y="3539430"/>
                          </a:cubicBezTo>
                          <a:cubicBezTo>
                            <a:pt x="4517463" y="3558823"/>
                            <a:pt x="4399258" y="3510606"/>
                            <a:pt x="4117114" y="3539430"/>
                          </a:cubicBezTo>
                          <a:cubicBezTo>
                            <a:pt x="3834970" y="3568254"/>
                            <a:pt x="3662637" y="3508870"/>
                            <a:pt x="3422829" y="3539430"/>
                          </a:cubicBezTo>
                          <a:cubicBezTo>
                            <a:pt x="3183022" y="3569990"/>
                            <a:pt x="3031465" y="3547328"/>
                            <a:pt x="2874343" y="3539430"/>
                          </a:cubicBezTo>
                          <a:cubicBezTo>
                            <a:pt x="2717221" y="3531532"/>
                            <a:pt x="2455724" y="3529871"/>
                            <a:pt x="2325857" y="3539430"/>
                          </a:cubicBezTo>
                          <a:cubicBezTo>
                            <a:pt x="2195990" y="3548989"/>
                            <a:pt x="1844918" y="3575876"/>
                            <a:pt x="1582971" y="3539430"/>
                          </a:cubicBezTo>
                          <a:cubicBezTo>
                            <a:pt x="1321024" y="3502984"/>
                            <a:pt x="1228739" y="3568691"/>
                            <a:pt x="888686" y="3539430"/>
                          </a:cubicBezTo>
                          <a:cubicBezTo>
                            <a:pt x="548634" y="3510169"/>
                            <a:pt x="332983" y="3567865"/>
                            <a:pt x="0" y="3539430"/>
                          </a:cubicBezTo>
                          <a:cubicBezTo>
                            <a:pt x="-17721" y="3279342"/>
                            <a:pt x="14801" y="3158358"/>
                            <a:pt x="0" y="2878736"/>
                          </a:cubicBezTo>
                          <a:cubicBezTo>
                            <a:pt x="-14801" y="2599114"/>
                            <a:pt x="1597" y="2507023"/>
                            <a:pt x="0" y="2324226"/>
                          </a:cubicBezTo>
                          <a:cubicBezTo>
                            <a:pt x="-1597" y="2141429"/>
                            <a:pt x="24646" y="1838921"/>
                            <a:pt x="0" y="1663532"/>
                          </a:cubicBezTo>
                          <a:cubicBezTo>
                            <a:pt x="-24646" y="1488143"/>
                            <a:pt x="-11210" y="1371710"/>
                            <a:pt x="0" y="1109021"/>
                          </a:cubicBezTo>
                          <a:cubicBezTo>
                            <a:pt x="11210" y="846332"/>
                            <a:pt x="-13744" y="757892"/>
                            <a:pt x="0" y="519116"/>
                          </a:cubicBezTo>
                          <a:cubicBezTo>
                            <a:pt x="13744" y="280341"/>
                            <a:pt x="4020" y="155058"/>
                            <a:pt x="0" y="0"/>
                          </a:cubicBezTo>
                          <a:close/>
                        </a:path>
                        <a:path w="4860000" h="3539430" stroke="0" extrusionOk="0">
                          <a:moveTo>
                            <a:pt x="0" y="0"/>
                          </a:moveTo>
                          <a:cubicBezTo>
                            <a:pt x="144612" y="23098"/>
                            <a:pt x="314417" y="2399"/>
                            <a:pt x="597086" y="0"/>
                          </a:cubicBezTo>
                          <a:cubicBezTo>
                            <a:pt x="879755" y="-2399"/>
                            <a:pt x="992282" y="-4934"/>
                            <a:pt x="1242771" y="0"/>
                          </a:cubicBezTo>
                          <a:cubicBezTo>
                            <a:pt x="1493261" y="4934"/>
                            <a:pt x="1570197" y="865"/>
                            <a:pt x="1839857" y="0"/>
                          </a:cubicBezTo>
                          <a:cubicBezTo>
                            <a:pt x="2109517" y="-865"/>
                            <a:pt x="2283668" y="28474"/>
                            <a:pt x="2534143" y="0"/>
                          </a:cubicBezTo>
                          <a:cubicBezTo>
                            <a:pt x="2784618" y="-28474"/>
                            <a:pt x="2849833" y="-16829"/>
                            <a:pt x="3131229" y="0"/>
                          </a:cubicBezTo>
                          <a:cubicBezTo>
                            <a:pt x="3412625" y="16829"/>
                            <a:pt x="3524038" y="-11433"/>
                            <a:pt x="3776914" y="0"/>
                          </a:cubicBezTo>
                          <a:cubicBezTo>
                            <a:pt x="4029791" y="11433"/>
                            <a:pt x="4539402" y="-22720"/>
                            <a:pt x="4860000" y="0"/>
                          </a:cubicBezTo>
                          <a:cubicBezTo>
                            <a:pt x="4878047" y="258181"/>
                            <a:pt x="4858962" y="396676"/>
                            <a:pt x="4860000" y="625299"/>
                          </a:cubicBezTo>
                          <a:cubicBezTo>
                            <a:pt x="4861038" y="853922"/>
                            <a:pt x="4845627" y="1035829"/>
                            <a:pt x="4860000" y="1215204"/>
                          </a:cubicBezTo>
                          <a:cubicBezTo>
                            <a:pt x="4874373" y="1394579"/>
                            <a:pt x="4843006" y="1612498"/>
                            <a:pt x="4860000" y="1805109"/>
                          </a:cubicBezTo>
                          <a:cubicBezTo>
                            <a:pt x="4876994" y="1997720"/>
                            <a:pt x="4861797" y="2161514"/>
                            <a:pt x="4860000" y="2359620"/>
                          </a:cubicBezTo>
                          <a:cubicBezTo>
                            <a:pt x="4858203" y="2557726"/>
                            <a:pt x="4880994" y="2732697"/>
                            <a:pt x="4860000" y="2949525"/>
                          </a:cubicBezTo>
                          <a:cubicBezTo>
                            <a:pt x="4839006" y="3166353"/>
                            <a:pt x="4841574" y="3336310"/>
                            <a:pt x="4860000" y="3539430"/>
                          </a:cubicBezTo>
                          <a:cubicBezTo>
                            <a:pt x="4722636" y="3523339"/>
                            <a:pt x="4583972" y="3519028"/>
                            <a:pt x="4311514" y="3539430"/>
                          </a:cubicBezTo>
                          <a:cubicBezTo>
                            <a:pt x="4039056" y="3559832"/>
                            <a:pt x="3936508" y="3527349"/>
                            <a:pt x="3714429" y="3539430"/>
                          </a:cubicBezTo>
                          <a:cubicBezTo>
                            <a:pt x="3492350" y="3551511"/>
                            <a:pt x="3250909" y="3502586"/>
                            <a:pt x="2971543" y="3539430"/>
                          </a:cubicBezTo>
                          <a:cubicBezTo>
                            <a:pt x="2692177" y="3576274"/>
                            <a:pt x="2497291" y="3544678"/>
                            <a:pt x="2374457" y="3539430"/>
                          </a:cubicBezTo>
                          <a:cubicBezTo>
                            <a:pt x="2251623" y="3534182"/>
                            <a:pt x="1793542" y="3520477"/>
                            <a:pt x="1582971" y="3539430"/>
                          </a:cubicBezTo>
                          <a:cubicBezTo>
                            <a:pt x="1372400" y="3558383"/>
                            <a:pt x="1131072" y="3505503"/>
                            <a:pt x="840086" y="3539430"/>
                          </a:cubicBezTo>
                          <a:cubicBezTo>
                            <a:pt x="549101" y="3573357"/>
                            <a:pt x="278125" y="3535636"/>
                            <a:pt x="0" y="3539430"/>
                          </a:cubicBezTo>
                          <a:cubicBezTo>
                            <a:pt x="-1719" y="3313625"/>
                            <a:pt x="17388" y="3239166"/>
                            <a:pt x="0" y="3020314"/>
                          </a:cubicBezTo>
                          <a:cubicBezTo>
                            <a:pt x="-17388" y="2801462"/>
                            <a:pt x="13414" y="2542825"/>
                            <a:pt x="0" y="2359620"/>
                          </a:cubicBezTo>
                          <a:cubicBezTo>
                            <a:pt x="-13414" y="2176415"/>
                            <a:pt x="19081" y="2054762"/>
                            <a:pt x="0" y="1875898"/>
                          </a:cubicBezTo>
                          <a:cubicBezTo>
                            <a:pt x="-19081" y="1697034"/>
                            <a:pt x="-17946" y="1577694"/>
                            <a:pt x="0" y="1356782"/>
                          </a:cubicBezTo>
                          <a:cubicBezTo>
                            <a:pt x="17946" y="1135870"/>
                            <a:pt x="-5507" y="930759"/>
                            <a:pt x="0" y="731482"/>
                          </a:cubicBezTo>
                          <a:cubicBezTo>
                            <a:pt x="5507" y="532205"/>
                            <a:pt x="2127" y="30185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Partnering with Promoters /Management to provide Advisory services in the Cos’. Growth journey from SME to Mid Corporate, by way of Financial inclusion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 advise our clients, with focus on Growth of company and assist in: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Preparing Financial dash-board, based on company’s Objective  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Creating right size of funding on YOY basis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Periodically monitoring of  Financial performance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Quarterly meetings with the Management to overlook Growth as per the plans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Rating assessment from the Credit Rating Agency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Assisting in Investment decision and tapping various sources of funds.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607C51-E398-5CF4-3A48-DFCFAF66C1EA}"/>
                </a:ext>
              </a:extLst>
            </p:cNvPr>
            <p:cNvSpPr txBox="1"/>
            <p:nvPr/>
          </p:nvSpPr>
          <p:spPr>
            <a:xfrm>
              <a:off x="6117004" y="1954876"/>
              <a:ext cx="4320000" cy="375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custGeom>
                      <a:avLst/>
                      <a:gdLst>
                        <a:gd name="connsiteX0" fmla="*/ 0 w 4860000"/>
                        <a:gd name="connsiteY0" fmla="*/ 0 h 3754874"/>
                        <a:gd name="connsiteX1" fmla="*/ 548486 w 4860000"/>
                        <a:gd name="connsiteY1" fmla="*/ 0 h 3754874"/>
                        <a:gd name="connsiteX2" fmla="*/ 1145571 w 4860000"/>
                        <a:gd name="connsiteY2" fmla="*/ 0 h 3754874"/>
                        <a:gd name="connsiteX3" fmla="*/ 1839857 w 4860000"/>
                        <a:gd name="connsiteY3" fmla="*/ 0 h 3754874"/>
                        <a:gd name="connsiteX4" fmla="*/ 2534143 w 4860000"/>
                        <a:gd name="connsiteY4" fmla="*/ 0 h 3754874"/>
                        <a:gd name="connsiteX5" fmla="*/ 3131229 w 4860000"/>
                        <a:gd name="connsiteY5" fmla="*/ 0 h 3754874"/>
                        <a:gd name="connsiteX6" fmla="*/ 3922714 w 4860000"/>
                        <a:gd name="connsiteY6" fmla="*/ 0 h 3754874"/>
                        <a:gd name="connsiteX7" fmla="*/ 4860000 w 4860000"/>
                        <a:gd name="connsiteY7" fmla="*/ 0 h 3754874"/>
                        <a:gd name="connsiteX8" fmla="*/ 4860000 w 4860000"/>
                        <a:gd name="connsiteY8" fmla="*/ 588264 h 3754874"/>
                        <a:gd name="connsiteX9" fmla="*/ 4860000 w 4860000"/>
                        <a:gd name="connsiteY9" fmla="*/ 1138978 h 3754874"/>
                        <a:gd name="connsiteX10" fmla="*/ 4860000 w 4860000"/>
                        <a:gd name="connsiteY10" fmla="*/ 1802340 h 3754874"/>
                        <a:gd name="connsiteX11" fmla="*/ 4860000 w 4860000"/>
                        <a:gd name="connsiteY11" fmla="*/ 2353054 h 3754874"/>
                        <a:gd name="connsiteX12" fmla="*/ 4860000 w 4860000"/>
                        <a:gd name="connsiteY12" fmla="*/ 2978867 h 3754874"/>
                        <a:gd name="connsiteX13" fmla="*/ 4860000 w 4860000"/>
                        <a:gd name="connsiteY13" fmla="*/ 3754874 h 3754874"/>
                        <a:gd name="connsiteX14" fmla="*/ 4117114 w 4860000"/>
                        <a:gd name="connsiteY14" fmla="*/ 3754874 h 3754874"/>
                        <a:gd name="connsiteX15" fmla="*/ 3422829 w 4860000"/>
                        <a:gd name="connsiteY15" fmla="*/ 3754874 h 3754874"/>
                        <a:gd name="connsiteX16" fmla="*/ 2874343 w 4860000"/>
                        <a:gd name="connsiteY16" fmla="*/ 3754874 h 3754874"/>
                        <a:gd name="connsiteX17" fmla="*/ 2325857 w 4860000"/>
                        <a:gd name="connsiteY17" fmla="*/ 3754874 h 3754874"/>
                        <a:gd name="connsiteX18" fmla="*/ 1582971 w 4860000"/>
                        <a:gd name="connsiteY18" fmla="*/ 3754874 h 3754874"/>
                        <a:gd name="connsiteX19" fmla="*/ 888686 w 4860000"/>
                        <a:gd name="connsiteY19" fmla="*/ 3754874 h 3754874"/>
                        <a:gd name="connsiteX20" fmla="*/ 0 w 4860000"/>
                        <a:gd name="connsiteY20" fmla="*/ 3754874 h 3754874"/>
                        <a:gd name="connsiteX21" fmla="*/ 0 w 4860000"/>
                        <a:gd name="connsiteY21" fmla="*/ 3053964 h 3754874"/>
                        <a:gd name="connsiteX22" fmla="*/ 0 w 4860000"/>
                        <a:gd name="connsiteY22" fmla="*/ 2465701 h 3754874"/>
                        <a:gd name="connsiteX23" fmla="*/ 0 w 4860000"/>
                        <a:gd name="connsiteY23" fmla="*/ 1764791 h 3754874"/>
                        <a:gd name="connsiteX24" fmla="*/ 0 w 4860000"/>
                        <a:gd name="connsiteY24" fmla="*/ 1176527 h 3754874"/>
                        <a:gd name="connsiteX25" fmla="*/ 0 w 4860000"/>
                        <a:gd name="connsiteY25" fmla="*/ 550715 h 3754874"/>
                        <a:gd name="connsiteX26" fmla="*/ 0 w 4860000"/>
                        <a:gd name="connsiteY26" fmla="*/ 0 h 3754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860000" h="3754874" fill="none" extrusionOk="0">
                          <a:moveTo>
                            <a:pt x="0" y="0"/>
                          </a:moveTo>
                          <a:cubicBezTo>
                            <a:pt x="141011" y="-11916"/>
                            <a:pt x="309189" y="-5299"/>
                            <a:pt x="548486" y="0"/>
                          </a:cubicBezTo>
                          <a:cubicBezTo>
                            <a:pt x="787783" y="5299"/>
                            <a:pt x="895814" y="-27693"/>
                            <a:pt x="1145571" y="0"/>
                          </a:cubicBezTo>
                          <a:cubicBezTo>
                            <a:pt x="1395328" y="27693"/>
                            <a:pt x="1520108" y="-29389"/>
                            <a:pt x="1839857" y="0"/>
                          </a:cubicBezTo>
                          <a:cubicBezTo>
                            <a:pt x="2159606" y="29389"/>
                            <a:pt x="2319643" y="5494"/>
                            <a:pt x="2534143" y="0"/>
                          </a:cubicBezTo>
                          <a:cubicBezTo>
                            <a:pt x="2748643" y="-5494"/>
                            <a:pt x="2880884" y="29385"/>
                            <a:pt x="3131229" y="0"/>
                          </a:cubicBezTo>
                          <a:cubicBezTo>
                            <a:pt x="3381574" y="-29385"/>
                            <a:pt x="3649613" y="-24876"/>
                            <a:pt x="3922714" y="0"/>
                          </a:cubicBezTo>
                          <a:cubicBezTo>
                            <a:pt x="4195815" y="24876"/>
                            <a:pt x="4560770" y="19948"/>
                            <a:pt x="4860000" y="0"/>
                          </a:cubicBezTo>
                          <a:cubicBezTo>
                            <a:pt x="4844482" y="180251"/>
                            <a:pt x="4847965" y="390293"/>
                            <a:pt x="4860000" y="588264"/>
                          </a:cubicBezTo>
                          <a:cubicBezTo>
                            <a:pt x="4872035" y="786235"/>
                            <a:pt x="4885318" y="878321"/>
                            <a:pt x="4860000" y="1138978"/>
                          </a:cubicBezTo>
                          <a:cubicBezTo>
                            <a:pt x="4834682" y="1399635"/>
                            <a:pt x="4851559" y="1605851"/>
                            <a:pt x="4860000" y="1802340"/>
                          </a:cubicBezTo>
                          <a:cubicBezTo>
                            <a:pt x="4868441" y="1998829"/>
                            <a:pt x="4852882" y="2121720"/>
                            <a:pt x="4860000" y="2353054"/>
                          </a:cubicBezTo>
                          <a:cubicBezTo>
                            <a:pt x="4867118" y="2584388"/>
                            <a:pt x="4852339" y="2850491"/>
                            <a:pt x="4860000" y="2978867"/>
                          </a:cubicBezTo>
                          <a:cubicBezTo>
                            <a:pt x="4867661" y="3107243"/>
                            <a:pt x="4861304" y="3522772"/>
                            <a:pt x="4860000" y="3754874"/>
                          </a:cubicBezTo>
                          <a:cubicBezTo>
                            <a:pt x="4517463" y="3774267"/>
                            <a:pt x="4399258" y="3726050"/>
                            <a:pt x="4117114" y="3754874"/>
                          </a:cubicBezTo>
                          <a:cubicBezTo>
                            <a:pt x="3834970" y="3783698"/>
                            <a:pt x="3662637" y="3724314"/>
                            <a:pt x="3422829" y="3754874"/>
                          </a:cubicBezTo>
                          <a:cubicBezTo>
                            <a:pt x="3183022" y="3785434"/>
                            <a:pt x="3031465" y="3762772"/>
                            <a:pt x="2874343" y="3754874"/>
                          </a:cubicBezTo>
                          <a:cubicBezTo>
                            <a:pt x="2717221" y="3746976"/>
                            <a:pt x="2455724" y="3745315"/>
                            <a:pt x="2325857" y="3754874"/>
                          </a:cubicBezTo>
                          <a:cubicBezTo>
                            <a:pt x="2195990" y="3764433"/>
                            <a:pt x="1844918" y="3791320"/>
                            <a:pt x="1582971" y="3754874"/>
                          </a:cubicBezTo>
                          <a:cubicBezTo>
                            <a:pt x="1321024" y="3718428"/>
                            <a:pt x="1228739" y="3784135"/>
                            <a:pt x="888686" y="3754874"/>
                          </a:cubicBezTo>
                          <a:cubicBezTo>
                            <a:pt x="548634" y="3725613"/>
                            <a:pt x="332983" y="3783309"/>
                            <a:pt x="0" y="3754874"/>
                          </a:cubicBezTo>
                          <a:cubicBezTo>
                            <a:pt x="22522" y="3467968"/>
                            <a:pt x="3190" y="3207478"/>
                            <a:pt x="0" y="3053964"/>
                          </a:cubicBezTo>
                          <a:cubicBezTo>
                            <a:pt x="-3190" y="2900450"/>
                            <a:pt x="9958" y="2755079"/>
                            <a:pt x="0" y="2465701"/>
                          </a:cubicBezTo>
                          <a:cubicBezTo>
                            <a:pt x="-9958" y="2176323"/>
                            <a:pt x="-13793" y="1972052"/>
                            <a:pt x="0" y="1764791"/>
                          </a:cubicBezTo>
                          <a:cubicBezTo>
                            <a:pt x="13793" y="1557530"/>
                            <a:pt x="7028" y="1396501"/>
                            <a:pt x="0" y="1176527"/>
                          </a:cubicBezTo>
                          <a:cubicBezTo>
                            <a:pt x="-7028" y="956553"/>
                            <a:pt x="-8648" y="824288"/>
                            <a:pt x="0" y="550715"/>
                          </a:cubicBezTo>
                          <a:cubicBezTo>
                            <a:pt x="8648" y="277142"/>
                            <a:pt x="-4428" y="136187"/>
                            <a:pt x="0" y="0"/>
                          </a:cubicBezTo>
                          <a:close/>
                        </a:path>
                        <a:path w="4860000" h="3754874" stroke="0" extrusionOk="0">
                          <a:moveTo>
                            <a:pt x="0" y="0"/>
                          </a:moveTo>
                          <a:cubicBezTo>
                            <a:pt x="144612" y="23098"/>
                            <a:pt x="314417" y="2399"/>
                            <a:pt x="597086" y="0"/>
                          </a:cubicBezTo>
                          <a:cubicBezTo>
                            <a:pt x="879755" y="-2399"/>
                            <a:pt x="992282" y="-4934"/>
                            <a:pt x="1242771" y="0"/>
                          </a:cubicBezTo>
                          <a:cubicBezTo>
                            <a:pt x="1493261" y="4934"/>
                            <a:pt x="1570197" y="865"/>
                            <a:pt x="1839857" y="0"/>
                          </a:cubicBezTo>
                          <a:cubicBezTo>
                            <a:pt x="2109517" y="-865"/>
                            <a:pt x="2283668" y="28474"/>
                            <a:pt x="2534143" y="0"/>
                          </a:cubicBezTo>
                          <a:cubicBezTo>
                            <a:pt x="2784618" y="-28474"/>
                            <a:pt x="2849833" y="-16829"/>
                            <a:pt x="3131229" y="0"/>
                          </a:cubicBezTo>
                          <a:cubicBezTo>
                            <a:pt x="3412625" y="16829"/>
                            <a:pt x="3524038" y="-11433"/>
                            <a:pt x="3776914" y="0"/>
                          </a:cubicBezTo>
                          <a:cubicBezTo>
                            <a:pt x="4029791" y="11433"/>
                            <a:pt x="4539402" y="-22720"/>
                            <a:pt x="4860000" y="0"/>
                          </a:cubicBezTo>
                          <a:cubicBezTo>
                            <a:pt x="4875216" y="138545"/>
                            <a:pt x="4881169" y="371251"/>
                            <a:pt x="4860000" y="663361"/>
                          </a:cubicBezTo>
                          <a:cubicBezTo>
                            <a:pt x="4838831" y="955471"/>
                            <a:pt x="4879502" y="1159275"/>
                            <a:pt x="4860000" y="1289173"/>
                          </a:cubicBezTo>
                          <a:cubicBezTo>
                            <a:pt x="4840498" y="1419071"/>
                            <a:pt x="4878436" y="1647397"/>
                            <a:pt x="4860000" y="1914986"/>
                          </a:cubicBezTo>
                          <a:cubicBezTo>
                            <a:pt x="4841564" y="2182575"/>
                            <a:pt x="4858656" y="2264742"/>
                            <a:pt x="4860000" y="2503249"/>
                          </a:cubicBezTo>
                          <a:cubicBezTo>
                            <a:pt x="4861344" y="2741756"/>
                            <a:pt x="4841496" y="2909120"/>
                            <a:pt x="4860000" y="3129062"/>
                          </a:cubicBezTo>
                          <a:cubicBezTo>
                            <a:pt x="4878504" y="3349004"/>
                            <a:pt x="4829074" y="3612085"/>
                            <a:pt x="4860000" y="3754874"/>
                          </a:cubicBezTo>
                          <a:cubicBezTo>
                            <a:pt x="4722636" y="3738783"/>
                            <a:pt x="4583972" y="3734472"/>
                            <a:pt x="4311514" y="3754874"/>
                          </a:cubicBezTo>
                          <a:cubicBezTo>
                            <a:pt x="4039056" y="3775276"/>
                            <a:pt x="3936508" y="3742793"/>
                            <a:pt x="3714429" y="3754874"/>
                          </a:cubicBezTo>
                          <a:cubicBezTo>
                            <a:pt x="3492350" y="3766955"/>
                            <a:pt x="3250909" y="3718030"/>
                            <a:pt x="2971543" y="3754874"/>
                          </a:cubicBezTo>
                          <a:cubicBezTo>
                            <a:pt x="2692177" y="3791718"/>
                            <a:pt x="2497291" y="3760122"/>
                            <a:pt x="2374457" y="3754874"/>
                          </a:cubicBezTo>
                          <a:cubicBezTo>
                            <a:pt x="2251623" y="3749626"/>
                            <a:pt x="1793542" y="3735921"/>
                            <a:pt x="1582971" y="3754874"/>
                          </a:cubicBezTo>
                          <a:cubicBezTo>
                            <a:pt x="1372400" y="3773827"/>
                            <a:pt x="1131072" y="3720947"/>
                            <a:pt x="840086" y="3754874"/>
                          </a:cubicBezTo>
                          <a:cubicBezTo>
                            <a:pt x="549101" y="3788801"/>
                            <a:pt x="278125" y="3751080"/>
                            <a:pt x="0" y="3754874"/>
                          </a:cubicBezTo>
                          <a:cubicBezTo>
                            <a:pt x="-14937" y="3590821"/>
                            <a:pt x="19138" y="3370734"/>
                            <a:pt x="0" y="3204159"/>
                          </a:cubicBezTo>
                          <a:cubicBezTo>
                            <a:pt x="-19138" y="3037585"/>
                            <a:pt x="-10668" y="2664092"/>
                            <a:pt x="0" y="2503249"/>
                          </a:cubicBezTo>
                          <a:cubicBezTo>
                            <a:pt x="10668" y="2342406"/>
                            <a:pt x="-22774" y="2245691"/>
                            <a:pt x="0" y="1990083"/>
                          </a:cubicBezTo>
                          <a:cubicBezTo>
                            <a:pt x="22774" y="1734475"/>
                            <a:pt x="17919" y="1681541"/>
                            <a:pt x="0" y="1439368"/>
                          </a:cubicBezTo>
                          <a:cubicBezTo>
                            <a:pt x="-17919" y="1197196"/>
                            <a:pt x="7820" y="944384"/>
                            <a:pt x="0" y="776007"/>
                          </a:cubicBezTo>
                          <a:cubicBezTo>
                            <a:pt x="-7820" y="607630"/>
                            <a:pt x="25968" y="3390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 have associated with a renowned Merchant Banker to assist companies in raising funds through IPO route. We advise on following lines –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Preparing Financial dash-board, based on company’s Growth plans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Building Valuation , based on peers multiple &amp; various other factors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Documents collection &amp; preparing for Due Diligence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Preparing company for Secretarial &amp; various other Audits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Assisting company at the time of drafting of  Prospectus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Resolving queries of Merchant bankers/Lawyers/Exchange/SEBI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Preparing Investor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07DD70-BD0D-9650-E8B8-90D118F45253}"/>
                </a:ext>
              </a:extLst>
            </p:cNvPr>
            <p:cNvSpPr txBox="1"/>
            <p:nvPr/>
          </p:nvSpPr>
          <p:spPr>
            <a:xfrm>
              <a:off x="1726692" y="1343564"/>
              <a:ext cx="4320000" cy="52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EE9BD1-E616-908F-C9DB-95A16B61AB21}"/>
                </a:ext>
              </a:extLst>
            </p:cNvPr>
            <p:cNvSpPr txBox="1"/>
            <p:nvPr/>
          </p:nvSpPr>
          <p:spPr>
            <a:xfrm>
              <a:off x="6109903" y="1345836"/>
              <a:ext cx="4340749" cy="523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C16033-B849-691D-AFE5-AD35ADD4CF9D}"/>
                </a:ext>
              </a:extLst>
            </p:cNvPr>
            <p:cNvSpPr txBox="1"/>
            <p:nvPr/>
          </p:nvSpPr>
          <p:spPr>
            <a:xfrm>
              <a:off x="2902942" y="1412017"/>
              <a:ext cx="21423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Growth Advisory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58B356-0923-6A74-B44F-5EE7874E22F4}"/>
                </a:ext>
              </a:extLst>
            </p:cNvPr>
            <p:cNvSpPr txBox="1"/>
            <p:nvPr/>
          </p:nvSpPr>
          <p:spPr>
            <a:xfrm>
              <a:off x="6935600" y="1440153"/>
              <a:ext cx="31366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IPO Advisory</a:t>
              </a:r>
            </a:p>
          </p:txBody>
        </p:sp>
        <p:pic>
          <p:nvPicPr>
            <p:cNvPr id="18" name="Graphic 17" descr="Exponential Graph with solid fill">
              <a:extLst>
                <a:ext uri="{FF2B5EF4-FFF2-40B4-BE49-F238E27FC236}">
                  <a16:creationId xmlns:a16="http://schemas.microsoft.com/office/drawing/2014/main" id="{19AD89D0-7117-FC47-9176-B307AFC9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00029" y="1415047"/>
              <a:ext cx="426575" cy="426575"/>
            </a:xfrm>
            <a:prstGeom prst="rect">
              <a:avLst/>
            </a:prstGeom>
          </p:spPr>
        </p:pic>
        <p:pic>
          <p:nvPicPr>
            <p:cNvPr id="20" name="Graphic 19" descr="Money with solid fill">
              <a:extLst>
                <a:ext uri="{FF2B5EF4-FFF2-40B4-BE49-F238E27FC236}">
                  <a16:creationId xmlns:a16="http://schemas.microsoft.com/office/drawing/2014/main" id="{A9376CC1-D235-BD49-8B86-76E6B904D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31092" y="1316314"/>
              <a:ext cx="567771" cy="567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86701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Investeurs Corporate PPT (Apr 2022)</Template>
  <TotalTime>2009</TotalTime>
  <Words>2755</Words>
  <Application>Microsoft Office PowerPoint</Application>
  <PresentationFormat>Widescreen</PresentationFormat>
  <Paragraphs>396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Meiryo</vt:lpstr>
      <vt:lpstr>Arial</vt:lpstr>
      <vt:lpstr>Calibri</vt:lpstr>
      <vt:lpstr>Cambria</vt:lpstr>
      <vt:lpstr>Corbel</vt:lpstr>
      <vt:lpstr>Courier New</vt:lpstr>
      <vt:lpstr>FontAwesome</vt:lpstr>
      <vt:lpstr>Times New Roman</vt:lpstr>
      <vt:lpstr>SketchLinesVTI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Sonali Yadav</dc:creator>
  <cp:lastModifiedBy>Sonali Yadav</cp:lastModifiedBy>
  <cp:revision>41</cp:revision>
  <dcterms:created xsi:type="dcterms:W3CDTF">2023-02-21T12:29:53Z</dcterms:created>
  <dcterms:modified xsi:type="dcterms:W3CDTF">2023-05-25T11:34:29Z</dcterms:modified>
</cp:coreProperties>
</file>